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handoutMasterIdLst>
    <p:handoutMasterId r:id="rId33"/>
  </p:handoutMasterIdLst>
  <p:sldIdLst>
    <p:sldId id="256" r:id="rId5"/>
    <p:sldId id="257" r:id="rId6"/>
    <p:sldId id="258" r:id="rId7"/>
    <p:sldId id="281" r:id="rId8"/>
    <p:sldId id="259" r:id="rId9"/>
    <p:sldId id="260" r:id="rId10"/>
    <p:sldId id="278" r:id="rId11"/>
    <p:sldId id="262" r:id="rId12"/>
    <p:sldId id="265" r:id="rId13"/>
    <p:sldId id="279" r:id="rId14"/>
    <p:sldId id="263" r:id="rId15"/>
    <p:sldId id="264" r:id="rId16"/>
    <p:sldId id="280" r:id="rId17"/>
    <p:sldId id="266" r:id="rId18"/>
    <p:sldId id="267" r:id="rId19"/>
    <p:sldId id="268" r:id="rId20"/>
    <p:sldId id="283" r:id="rId21"/>
    <p:sldId id="282" r:id="rId22"/>
    <p:sldId id="284" r:id="rId23"/>
    <p:sldId id="269" r:id="rId24"/>
    <p:sldId id="270" r:id="rId25"/>
    <p:sldId id="271" r:id="rId26"/>
    <p:sldId id="272" r:id="rId27"/>
    <p:sldId id="273" r:id="rId28"/>
    <p:sldId id="274" r:id="rId29"/>
    <p:sldId id="275" r:id="rId30"/>
    <p:sldId id="27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588" autoAdjust="0"/>
  </p:normalViewPr>
  <p:slideViewPr>
    <p:cSldViewPr snapToGrid="0">
      <p:cViewPr varScale="1">
        <p:scale>
          <a:sx n="103" d="100"/>
          <a:sy n="103" d="100"/>
        </p:scale>
        <p:origin x="912" y="102"/>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188741430982612"/>
          <c:y val="2.9881375122227369E-2"/>
          <c:w val="0.79811258569017385"/>
          <c:h val="0.84453965313159385"/>
        </c:manualLayout>
      </c:layout>
      <c:barChart>
        <c:barDir val="col"/>
        <c:grouping val="clustered"/>
        <c:varyColors val="0"/>
        <c:ser>
          <c:idx val="0"/>
          <c:order val="0"/>
          <c:tx>
            <c:strRef>
              <c:f>Sheet1!$B$1</c:f>
              <c:strCache>
                <c:ptCount val="1"/>
                <c:pt idx="0">
                  <c:v>Series 1</c:v>
                </c:pt>
              </c:strCache>
            </c:strRef>
          </c:tx>
          <c:spPr>
            <a:solidFill>
              <a:schemeClr val="accent1">
                <a:lumMod val="40000"/>
                <a:lumOff val="60000"/>
              </a:schemeClr>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General</c:formatCode>
                <c:ptCount val="4"/>
                <c:pt idx="0">
                  <c:v>10000</c:v>
                </c:pt>
                <c:pt idx="1">
                  <c:v>20000</c:v>
                </c:pt>
                <c:pt idx="2">
                  <c:v>30000</c:v>
                </c:pt>
                <c:pt idx="3">
                  <c:v>40000</c:v>
                </c:pt>
              </c:numCache>
            </c:numRef>
          </c:val>
          <c:extLst>
            <c:ext xmlns:c16="http://schemas.microsoft.com/office/drawing/2014/chart" uri="{C3380CC4-5D6E-409C-BE32-E72D297353CC}">
              <c16:uniqueId val="{00000000-CF6E-47C9-8C79-73DF0D2E890B}"/>
            </c:ext>
          </c:extLst>
        </c:ser>
        <c:dLbls>
          <c:showLegendKey val="0"/>
          <c:showVal val="0"/>
          <c:showCatName val="0"/>
          <c:showSerName val="0"/>
          <c:showPercent val="0"/>
          <c:showBubbleSize val="0"/>
        </c:dLbls>
        <c:gapWidth val="25"/>
        <c:overlap val="-27"/>
        <c:axId val="886489736"/>
        <c:axId val="886498920"/>
      </c:barChart>
      <c:catAx>
        <c:axId val="886489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j-lt"/>
                <a:ea typeface="+mn-ea"/>
                <a:cs typeface="+mn-cs"/>
              </a:defRPr>
            </a:pPr>
            <a:endParaRPr lang="es-419"/>
          </a:p>
        </c:txPr>
        <c:crossAx val="886498920"/>
        <c:crosses val="autoZero"/>
        <c:auto val="1"/>
        <c:lblAlgn val="ctr"/>
        <c:lblOffset val="100"/>
        <c:noMultiLvlLbl val="0"/>
      </c:catAx>
      <c:valAx>
        <c:axId val="886498920"/>
        <c:scaling>
          <c:orientation val="minMax"/>
          <c:max val="40000"/>
        </c:scaling>
        <c:delete val="0"/>
        <c:axPos val="l"/>
        <c:majorGridlines>
          <c:spPr>
            <a:ln w="12700" cap="flat" cmpd="sng" algn="ctr">
              <a:solidFill>
                <a:schemeClr val="accent1">
                  <a:lumMod val="60000"/>
                  <a:lumOff val="40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j-lt"/>
                <a:ea typeface="+mn-ea"/>
                <a:cs typeface="+mn-cs"/>
              </a:defRPr>
            </a:pPr>
            <a:endParaRPr lang="es-419"/>
          </a:p>
        </c:txPr>
        <c:crossAx val="886489736"/>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419"/>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FFFFFF"/>
            </a:solidFill>
            <a:ln>
              <a:solidFill>
                <a:srgbClr val="FFFFFF"/>
              </a:solidFill>
            </a:ln>
          </c:spPr>
          <c:dPt>
            <c:idx val="0"/>
            <c:bubble3D val="0"/>
            <c:spPr>
              <a:solidFill>
                <a:schemeClr val="accent4"/>
              </a:solidFill>
              <a:ln w="19050">
                <a:solidFill>
                  <a:schemeClr val="accent4"/>
                </a:solidFill>
              </a:ln>
              <a:effectLst/>
            </c:spPr>
            <c:extLst>
              <c:ext xmlns:c16="http://schemas.microsoft.com/office/drawing/2014/chart" uri="{C3380CC4-5D6E-409C-BE32-E72D297353CC}">
                <c16:uniqueId val="{00000001-9D97-46FD-8DF1-2C3ADBDB8AB0}"/>
              </c:ext>
            </c:extLst>
          </c:dPt>
          <c:dPt>
            <c:idx val="1"/>
            <c:bubble3D val="0"/>
            <c:spPr>
              <a:solidFill>
                <a:srgbClr val="FFFFFF"/>
              </a:solidFill>
              <a:ln w="19050">
                <a:solidFill>
                  <a:srgbClr val="FFFFFF"/>
                </a:solidFill>
              </a:ln>
              <a:effectLst/>
            </c:spPr>
            <c:extLst>
              <c:ext xmlns:c16="http://schemas.microsoft.com/office/drawing/2014/chart" uri="{C3380CC4-5D6E-409C-BE32-E72D297353CC}">
                <c16:uniqueId val="{00000003-9D97-46FD-8DF1-2C3ADBDB8AB0}"/>
              </c:ext>
            </c:extLst>
          </c:dPt>
          <c:dPt>
            <c:idx val="2"/>
            <c:bubble3D val="0"/>
            <c:spPr>
              <a:solidFill>
                <a:srgbClr val="FFFFFF"/>
              </a:solidFill>
              <a:ln w="19050">
                <a:solidFill>
                  <a:srgbClr val="FFFFFF"/>
                </a:solidFill>
              </a:ln>
              <a:effectLst/>
            </c:spPr>
            <c:extLst>
              <c:ext xmlns:c16="http://schemas.microsoft.com/office/drawing/2014/chart" uri="{C3380CC4-5D6E-409C-BE32-E72D297353CC}">
                <c16:uniqueId val="{00000005-9D97-46FD-8DF1-2C3ADBDB8AB0}"/>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9D97-46FD-8DF1-2C3ADBDB8AB0}"/>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9D97-46FD-8DF1-2C3ADBDB8AB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419"/>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FFFFFF"/>
            </a:solidFill>
            <a:ln>
              <a:noFill/>
            </a:ln>
          </c:spPr>
          <c:dPt>
            <c:idx val="0"/>
            <c:bubble3D val="0"/>
            <c:spPr>
              <a:solidFill>
                <a:srgbClr val="FFFFFF"/>
              </a:solidFill>
              <a:ln w="19050">
                <a:solidFill>
                  <a:srgbClr val="FFFFFF"/>
                </a:solidFill>
              </a:ln>
              <a:effectLst/>
            </c:spPr>
            <c:extLst>
              <c:ext xmlns:c16="http://schemas.microsoft.com/office/drawing/2014/chart" uri="{C3380CC4-5D6E-409C-BE32-E72D297353CC}">
                <c16:uniqueId val="{00000001-1B08-41AD-AD4E-879FBE369C2E}"/>
              </c:ext>
            </c:extLst>
          </c:dPt>
          <c:dPt>
            <c:idx val="1"/>
            <c:bubble3D val="0"/>
            <c:spPr>
              <a:solidFill>
                <a:schemeClr val="accent3">
                  <a:lumMod val="60000"/>
                  <a:lumOff val="40000"/>
                </a:schemeClr>
              </a:solidFill>
              <a:ln w="19050">
                <a:solidFill>
                  <a:schemeClr val="accent3">
                    <a:lumMod val="60000"/>
                    <a:lumOff val="40000"/>
                  </a:schemeClr>
                </a:solidFill>
              </a:ln>
              <a:effectLst/>
            </c:spPr>
            <c:extLst>
              <c:ext xmlns:c16="http://schemas.microsoft.com/office/drawing/2014/chart" uri="{C3380CC4-5D6E-409C-BE32-E72D297353CC}">
                <c16:uniqueId val="{00000003-1B08-41AD-AD4E-879FBE369C2E}"/>
              </c:ext>
            </c:extLst>
          </c:dPt>
          <c:dPt>
            <c:idx val="2"/>
            <c:bubble3D val="0"/>
            <c:spPr>
              <a:solidFill>
                <a:srgbClr val="FFFFFF"/>
              </a:solidFill>
              <a:ln w="19050">
                <a:solidFill>
                  <a:srgbClr val="FFFFFF"/>
                </a:solidFill>
              </a:ln>
              <a:effectLst/>
            </c:spPr>
            <c:extLst>
              <c:ext xmlns:c16="http://schemas.microsoft.com/office/drawing/2014/chart" uri="{C3380CC4-5D6E-409C-BE32-E72D297353CC}">
                <c16:uniqueId val="{00000005-1B08-41AD-AD4E-879FBE369C2E}"/>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1B08-41AD-AD4E-879FBE369C2E}"/>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1B08-41AD-AD4E-879FBE369C2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419"/>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FFFFFF"/>
            </a:solidFill>
            <a:ln>
              <a:noFill/>
            </a:ln>
          </c:spPr>
          <c:dPt>
            <c:idx val="0"/>
            <c:bubble3D val="0"/>
            <c:spPr>
              <a:solidFill>
                <a:srgbClr val="FFFFFF"/>
              </a:solidFill>
              <a:ln w="19050">
                <a:solidFill>
                  <a:srgbClr val="FFFFFF"/>
                </a:solidFill>
              </a:ln>
              <a:effectLst/>
            </c:spPr>
            <c:extLst>
              <c:ext xmlns:c16="http://schemas.microsoft.com/office/drawing/2014/chart" uri="{C3380CC4-5D6E-409C-BE32-E72D297353CC}">
                <c16:uniqueId val="{00000001-E287-43F2-B453-167849D75AA2}"/>
              </c:ext>
            </c:extLst>
          </c:dPt>
          <c:dPt>
            <c:idx val="1"/>
            <c:bubble3D val="0"/>
            <c:spPr>
              <a:solidFill>
                <a:srgbClr val="FFFFFF"/>
              </a:solidFill>
              <a:ln w="19050">
                <a:solidFill>
                  <a:srgbClr val="FFFFFF"/>
                </a:solidFill>
              </a:ln>
              <a:effectLst/>
            </c:spPr>
            <c:extLst>
              <c:ext xmlns:c16="http://schemas.microsoft.com/office/drawing/2014/chart" uri="{C3380CC4-5D6E-409C-BE32-E72D297353CC}">
                <c16:uniqueId val="{00000003-E287-43F2-B453-167849D75AA2}"/>
              </c:ext>
            </c:extLst>
          </c:dPt>
          <c:dPt>
            <c:idx val="2"/>
            <c:bubble3D val="0"/>
            <c:spPr>
              <a:solidFill>
                <a:schemeClr val="accent5"/>
              </a:solidFill>
              <a:ln w="19050">
                <a:solidFill>
                  <a:schemeClr val="accent5"/>
                </a:solidFill>
              </a:ln>
              <a:effectLst/>
            </c:spPr>
            <c:extLst>
              <c:ext xmlns:c16="http://schemas.microsoft.com/office/drawing/2014/chart" uri="{C3380CC4-5D6E-409C-BE32-E72D297353CC}">
                <c16:uniqueId val="{00000005-E287-43F2-B453-167849D75AA2}"/>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E287-43F2-B453-167849D75AA2}"/>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E287-43F2-B453-167849D75AA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419"/>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spPr>
              <a:solidFill>
                <a:schemeClr val="accent2">
                  <a:lumMod val="20000"/>
                  <a:lumOff val="80000"/>
                </a:schemeClr>
              </a:solidFill>
              <a:ln w="19050">
                <a:solidFill>
                  <a:schemeClr val="accent2">
                    <a:lumMod val="20000"/>
                    <a:lumOff val="80000"/>
                  </a:schemeClr>
                </a:solidFill>
              </a:ln>
              <a:effectLst/>
            </c:spPr>
            <c:extLst>
              <c:ext xmlns:c16="http://schemas.microsoft.com/office/drawing/2014/chart" uri="{C3380CC4-5D6E-409C-BE32-E72D297353CC}">
                <c16:uniqueId val="{00000001-9A03-4FE1-B401-AAA582CF5402}"/>
              </c:ext>
            </c:extLst>
          </c:dPt>
          <c:dPt>
            <c:idx val="1"/>
            <c:bubble3D val="0"/>
            <c:spPr>
              <a:solidFill>
                <a:schemeClr val="accent2">
                  <a:lumMod val="20000"/>
                  <a:lumOff val="80000"/>
                </a:schemeClr>
              </a:solidFill>
              <a:ln w="19050">
                <a:solidFill>
                  <a:schemeClr val="accent2">
                    <a:lumMod val="20000"/>
                    <a:lumOff val="80000"/>
                  </a:schemeClr>
                </a:solidFill>
              </a:ln>
              <a:effectLst/>
            </c:spPr>
            <c:extLst>
              <c:ext xmlns:c16="http://schemas.microsoft.com/office/drawing/2014/chart" uri="{C3380CC4-5D6E-409C-BE32-E72D297353CC}">
                <c16:uniqueId val="{00000003-9A03-4FE1-B401-AAA582CF5402}"/>
              </c:ext>
            </c:extLst>
          </c:dPt>
          <c:dPt>
            <c:idx val="2"/>
            <c:bubble3D val="0"/>
            <c:spPr>
              <a:solidFill>
                <a:schemeClr val="accent2">
                  <a:lumMod val="20000"/>
                  <a:lumOff val="80000"/>
                </a:schemeClr>
              </a:solidFill>
              <a:ln w="19050">
                <a:solidFill>
                  <a:schemeClr val="accent2">
                    <a:lumMod val="20000"/>
                    <a:lumOff val="80000"/>
                  </a:schemeClr>
                </a:solidFill>
              </a:ln>
              <a:effectLst/>
            </c:spPr>
            <c:extLst>
              <c:ext xmlns:c16="http://schemas.microsoft.com/office/drawing/2014/chart" uri="{C3380CC4-5D6E-409C-BE32-E72D297353CC}">
                <c16:uniqueId val="{00000005-9A03-4FE1-B401-AAA582CF5402}"/>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9A03-4FE1-B401-AAA582CF5402}"/>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9A03-4FE1-B401-AAA582CF540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419"/>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6/10/2023</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6/10/2023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419" dirty="0"/>
          </a:p>
        </p:txBody>
      </p:sp>
      <p:sp>
        <p:nvSpPr>
          <p:cNvPr id="4" name="Slide Number Placeholder 3"/>
          <p:cNvSpPr>
            <a:spLocks noGrp="1"/>
          </p:cNvSpPr>
          <p:nvPr>
            <p:ph type="sldNum" sz="quarter" idx="5"/>
          </p:nvPr>
        </p:nvSpPr>
        <p:spPr/>
        <p:txBody>
          <a:bodyPr/>
          <a:lstStyle/>
          <a:p>
            <a:fld id="{5071D96E-4CA2-485E-9EE5-CEB7143ACC3B}" type="slidenum">
              <a:rPr lang="en-US" smtClean="0"/>
              <a:t>3</a:t>
            </a:fld>
            <a:endParaRPr lang="en-US" dirty="0"/>
          </a:p>
        </p:txBody>
      </p:sp>
    </p:spTree>
    <p:extLst>
      <p:ext uri="{BB962C8B-B14F-4D97-AF65-F5344CB8AC3E}">
        <p14:creationId xmlns:p14="http://schemas.microsoft.com/office/powerpoint/2010/main" val="3057854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419" dirty="0"/>
          </a:p>
        </p:txBody>
      </p:sp>
      <p:sp>
        <p:nvSpPr>
          <p:cNvPr id="4" name="Slide Number Placeholder 3"/>
          <p:cNvSpPr>
            <a:spLocks noGrp="1"/>
          </p:cNvSpPr>
          <p:nvPr>
            <p:ph type="sldNum" sz="quarter" idx="5"/>
          </p:nvPr>
        </p:nvSpPr>
        <p:spPr/>
        <p:txBody>
          <a:bodyPr/>
          <a:lstStyle/>
          <a:p>
            <a:fld id="{5071D96E-4CA2-485E-9EE5-CEB7143ACC3B}" type="slidenum">
              <a:rPr lang="en-US" smtClean="0"/>
              <a:t>4</a:t>
            </a:fld>
            <a:endParaRPr lang="en-US" dirty="0"/>
          </a:p>
        </p:txBody>
      </p:sp>
    </p:spTree>
    <p:extLst>
      <p:ext uri="{BB962C8B-B14F-4D97-AF65-F5344CB8AC3E}">
        <p14:creationId xmlns:p14="http://schemas.microsoft.com/office/powerpoint/2010/main" val="8600265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dirty="0"/>
              <a:t>Click icon to add picture</a:t>
            </a:r>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dirty="0"/>
              <a:t>Click icon to add picture</a:t>
            </a:r>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dirty="0"/>
              <a:t>Click icon to add picture</a:t>
            </a:r>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dirty="0"/>
              <a:t>Click icon to add picture</a:t>
            </a:r>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7.xml"/><Relationship Id="rId5" Type="http://schemas.openxmlformats.org/officeDocument/2006/relationships/image" Target="../media/image35.jpeg"/><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36.jpeg"/><Relationship Id="rId1" Type="http://schemas.openxmlformats.org/officeDocument/2006/relationships/slideLayout" Target="../slideLayouts/slideLayout18.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 Id="rId9" Type="http://schemas.openxmlformats.org/officeDocument/2006/relationships/image" Target="../media/image43.jpeg"/></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9.xml"/><Relationship Id="rId5" Type="http://schemas.openxmlformats.org/officeDocument/2006/relationships/chart" Target="../charts/chart5.xml"/><Relationship Id="rId4" Type="http://schemas.openxmlformats.org/officeDocument/2006/relationships/chart" Target="../charts/chart4.xml"/></Relationships>
</file>

<file path=ppt/slides/_rels/slide2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167535" y="1663435"/>
            <a:ext cx="6024463" cy="2003898"/>
          </a:xfrm>
        </p:spPr>
        <p:txBody>
          <a:bodyPr/>
          <a:lstStyle/>
          <a:p>
            <a:r>
              <a:rPr lang="en-US" dirty="0"/>
              <a:t>Intro a POO</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717172" y="2896907"/>
            <a:ext cx="4925188" cy="339247"/>
          </a:xfrm>
        </p:spPr>
        <p:txBody>
          <a:bodyPr>
            <a:normAutofit fontScale="70000" lnSpcReduction="20000"/>
          </a:bodyPr>
          <a:lstStyle/>
          <a:p>
            <a:r>
              <a:rPr lang="en-US" dirty="0"/>
              <a:t>CLASE 0: </a:t>
            </a:r>
            <a:r>
              <a:rPr lang="en-US" dirty="0" err="1"/>
              <a:t>Tipos</a:t>
            </a:r>
            <a:r>
              <a:rPr lang="en-US" dirty="0"/>
              <a:t> de </a:t>
            </a:r>
            <a:r>
              <a:rPr lang="en-US" dirty="0" err="1"/>
              <a:t>datos</a:t>
            </a:r>
            <a:r>
              <a:rPr lang="en-US" dirty="0"/>
              <a:t> y Def. de </a:t>
            </a:r>
            <a:r>
              <a:rPr lang="en-US" dirty="0" err="1"/>
              <a:t>Objetos</a:t>
            </a:r>
            <a:endParaRPr lang="en-US" dirty="0"/>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Placeholder 332" descr="A woman with VR goggles on her face&#10;">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5334461" cy="6867376"/>
          </a:xfrm>
        </p:spPr>
      </p:pic>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a:lstStyle/>
          <a:p>
            <a:r>
              <a:rPr lang="en-US" dirty="0"/>
              <a:t>8/06/20XX</a:t>
            </a:r>
          </a:p>
        </p:txBody>
      </p:sp>
      <p:sp>
        <p:nvSpPr>
          <p:cNvPr id="23" name="Text Placeholder 22">
            <a:extLst>
              <a:ext uri="{FF2B5EF4-FFF2-40B4-BE49-F238E27FC236}">
                <a16:creationId xmlns:a16="http://schemas.microsoft.com/office/drawing/2014/main" id="{B2BFF67E-8392-4EB4-955D-C2398929F2FE}"/>
              </a:ext>
            </a:extLst>
          </p:cNvPr>
          <p:cNvSpPr>
            <a:spLocks noGrp="1"/>
          </p:cNvSpPr>
          <p:nvPr>
            <p:ph type="body" sz="quarter" idx="18"/>
          </p:nvPr>
        </p:nvSpPr>
        <p:spPr>
          <a:xfrm>
            <a:off x="5450695" y="3609130"/>
            <a:ext cx="2196447" cy="897556"/>
          </a:xfrm>
        </p:spPr>
        <p:txBody>
          <a:bodyPr>
            <a:normAutofit fontScale="92500" lnSpcReduction="20000"/>
          </a:bodyPr>
          <a:lstStyle/>
          <a:p>
            <a:r>
              <a:rPr lang="en-US" dirty="0" err="1"/>
              <a:t>numéricos</a:t>
            </a:r>
            <a:r>
              <a:rPr lang="en-US" dirty="0"/>
              <a:t> DE punto </a:t>
            </a:r>
            <a:r>
              <a:rPr lang="en-US" dirty="0" err="1"/>
              <a:t>flotante</a:t>
            </a:r>
            <a:endParaRPr lang="en-US" dirty="0"/>
          </a:p>
        </p:txBody>
      </p:sp>
      <p:sp>
        <p:nvSpPr>
          <p:cNvPr id="171" name="Footer Placeholder 170">
            <a:extLst>
              <a:ext uri="{FF2B5EF4-FFF2-40B4-BE49-F238E27FC236}">
                <a16:creationId xmlns:a16="http://schemas.microsoft.com/office/drawing/2014/main" id="{FDE9816E-A3F9-4549-81DC-88BE9CBAA4CC}"/>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10</a:t>
            </a:fld>
            <a:endParaRPr lang="en-US" dirty="0"/>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7817970" y="1351037"/>
            <a:ext cx="4059899" cy="2225110"/>
          </a:xfrm>
        </p:spPr>
        <p:txBody>
          <a:bodyPr>
            <a:normAutofit fontScale="77500" lnSpcReduction="20000"/>
          </a:bodyPr>
          <a:lstStyle/>
          <a:p>
            <a:r>
              <a:rPr lang="es-419" dirty="0"/>
              <a:t>byte: como su propio nombre denota, emplea un solo byte (8 bits) de almacenamiento. Esto permite almacenar valores en el rango [-128, 127].</a:t>
            </a:r>
          </a:p>
          <a:p>
            <a:r>
              <a:rPr lang="es-419" dirty="0"/>
              <a:t>short: usa el doble de almacenamiento que el anterior, lo cual hace posible representar cualquier valor en el rango [-32.768, 32.767].</a:t>
            </a:r>
          </a:p>
          <a:p>
            <a:r>
              <a:rPr lang="es-419" dirty="0" err="1"/>
              <a:t>int</a:t>
            </a:r>
            <a:r>
              <a:rPr lang="es-419" dirty="0"/>
              <a:t>: emplea 4 bytes de almacenamiento y es el tipo de dato entero más empleado. El rango de valores que puede representar va de -231 a 231-1.</a:t>
            </a:r>
          </a:p>
          <a:p>
            <a:r>
              <a:rPr lang="es-419" dirty="0" err="1"/>
              <a:t>long</a:t>
            </a:r>
            <a:r>
              <a:rPr lang="es-419" dirty="0"/>
              <a:t>: es el tipo entero de mayor tamaño, 8 bytes (64 bits), con un rango de valores desde -263 a 263-1.</a:t>
            </a:r>
            <a:endParaRPr lang="en-US" dirty="0"/>
          </a:p>
        </p:txBody>
      </p:sp>
      <p:sp>
        <p:nvSpPr>
          <p:cNvPr id="22" name="Text Placeholder 21">
            <a:extLst>
              <a:ext uri="{FF2B5EF4-FFF2-40B4-BE49-F238E27FC236}">
                <a16:creationId xmlns:a16="http://schemas.microsoft.com/office/drawing/2014/main" id="{D64EE55A-A02F-4EE4-83F2-B097394D38E7}"/>
              </a:ext>
            </a:extLst>
          </p:cNvPr>
          <p:cNvSpPr>
            <a:spLocks noGrp="1"/>
          </p:cNvSpPr>
          <p:nvPr>
            <p:ph type="body" sz="quarter" idx="16"/>
          </p:nvPr>
        </p:nvSpPr>
        <p:spPr>
          <a:xfrm>
            <a:off x="5421086" y="1403475"/>
            <a:ext cx="2196447" cy="768096"/>
          </a:xfrm>
        </p:spPr>
        <p:txBody>
          <a:bodyPr/>
          <a:lstStyle/>
          <a:p>
            <a:r>
              <a:rPr lang="en-US" dirty="0" err="1"/>
              <a:t>Numericas</a:t>
            </a:r>
            <a:endParaRPr lang="en-US" dirty="0"/>
          </a:p>
        </p:txBody>
      </p:sp>
      <p:sp>
        <p:nvSpPr>
          <p:cNvPr id="16" name="Text Placeholder 15">
            <a:extLst>
              <a:ext uri="{FF2B5EF4-FFF2-40B4-BE49-F238E27FC236}">
                <a16:creationId xmlns:a16="http://schemas.microsoft.com/office/drawing/2014/main" id="{84AAE549-3A78-4243-8999-CEED726047F1}"/>
              </a:ext>
            </a:extLst>
          </p:cNvPr>
          <p:cNvSpPr>
            <a:spLocks noGrp="1"/>
          </p:cNvSpPr>
          <p:nvPr>
            <p:ph type="body" sz="quarter" idx="28"/>
          </p:nvPr>
        </p:nvSpPr>
        <p:spPr>
          <a:xfrm>
            <a:off x="7817970" y="3576147"/>
            <a:ext cx="3365003" cy="3145328"/>
          </a:xfrm>
        </p:spPr>
        <p:txBody>
          <a:bodyPr>
            <a:noAutofit/>
          </a:bodyPr>
          <a:lstStyle/>
          <a:p>
            <a:r>
              <a:rPr lang="es-419" sz="1200" dirty="0" err="1"/>
              <a:t>float</a:t>
            </a:r>
            <a:r>
              <a:rPr lang="es-419" sz="1200" dirty="0"/>
              <a:t>: conocido como tipo de precisión simple, emplea un total de 32 bits. Con este tipo de datos es posible representar números en el rango de 1.4x10-45 a 3.4028235x1038.</a:t>
            </a:r>
          </a:p>
          <a:p>
            <a:endParaRPr lang="es-419" sz="1200" dirty="0"/>
          </a:p>
          <a:p>
            <a:r>
              <a:rPr lang="es-419" sz="1200" dirty="0" err="1"/>
              <a:t>double</a:t>
            </a:r>
            <a:r>
              <a:rPr lang="es-419" sz="1200" dirty="0"/>
              <a:t>: sigue un esquema de almacenamiento similar al anterior, pero usando 64 bits en lugar de 32. Esto le permite representar valores en el rango de 4.9x10-324 a 1.7976931348623157x10308.</a:t>
            </a:r>
            <a:r>
              <a:rPr lang="en-ZA" sz="1200" dirty="0"/>
              <a:t>​</a:t>
            </a: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6207016" y="746631"/>
            <a:ext cx="5184648" cy="466344"/>
          </a:xfrm>
        </p:spPr>
        <p:txBody>
          <a:bodyPr/>
          <a:lstStyle/>
          <a:p>
            <a:r>
              <a:rPr lang="en-US" noProof="0" dirty="0" err="1"/>
              <a:t>Tipos</a:t>
            </a:r>
            <a:r>
              <a:rPr lang="en-US" noProof="0" dirty="0"/>
              <a:t> de </a:t>
            </a:r>
            <a:r>
              <a:rPr lang="en-US" noProof="0" dirty="0" err="1"/>
              <a:t>Datos</a:t>
            </a:r>
            <a:endParaRPr lang="en-US" dirty="0"/>
          </a:p>
        </p:txBody>
      </p:sp>
      <p:sp>
        <p:nvSpPr>
          <p:cNvPr id="4" name="Rectangle 1">
            <a:extLst>
              <a:ext uri="{FF2B5EF4-FFF2-40B4-BE49-F238E27FC236}">
                <a16:creationId xmlns:a16="http://schemas.microsoft.com/office/drawing/2014/main" id="{1F244FB9-1539-1199-DF4A-DD8FA3540AA1}"/>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419" altLang="es-419" sz="1000" b="0" i="0" u="none" strike="noStrike" cap="none" normalizeH="0" baseline="0">
                <a:ln>
                  <a:noFill/>
                </a:ln>
                <a:solidFill>
                  <a:srgbClr val="444444"/>
                </a:solidFill>
                <a:effectLst/>
                <a:latin typeface="Courier New" panose="02070309020205020404" pitchFamily="49" charset="0"/>
                <a:cs typeface="Courier New" panose="02070309020205020404" pitchFamily="49" charset="0"/>
              </a:rPr>
              <a:t>float</a:t>
            </a:r>
            <a:r>
              <a:rPr kumimoji="0" lang="es-419" altLang="es-419" sz="1200" b="0" i="0" u="none" strike="noStrike" cap="none" normalizeH="0" baseline="0">
                <a:ln>
                  <a:noFill/>
                </a:ln>
                <a:solidFill>
                  <a:schemeClr val="tx1"/>
                </a:solidFill>
                <a:effectLst/>
                <a:latin typeface="Open Sans" panose="020B0606030504020204" pitchFamily="34" charset="0"/>
                <a:cs typeface="Open Sans" panose="020B0606030504020204" pitchFamily="34" charset="0"/>
              </a:rPr>
              <a:t>: conocido como tipo de </a:t>
            </a:r>
            <a:r>
              <a:rPr kumimoji="0" lang="es-419" altLang="es-419" sz="1200" b="1" i="0" u="none" strike="noStrike" cap="none" normalizeH="0" baseline="0">
                <a:ln>
                  <a:noFill/>
                </a:ln>
                <a:solidFill>
                  <a:schemeClr val="tx1"/>
                </a:solidFill>
                <a:effectLst/>
                <a:latin typeface="Open Sans" panose="020B0606030504020204" pitchFamily="34" charset="0"/>
                <a:cs typeface="Open Sans" panose="020B0606030504020204" pitchFamily="34" charset="0"/>
              </a:rPr>
              <a:t>precisión simple</a:t>
            </a:r>
            <a:r>
              <a:rPr kumimoji="0" lang="es-419" altLang="es-419" sz="1200" b="0" i="0" u="none" strike="noStrike" cap="none" normalizeH="0" baseline="0">
                <a:ln>
                  <a:noFill/>
                </a:ln>
                <a:solidFill>
                  <a:schemeClr val="tx1"/>
                </a:solidFill>
                <a:effectLst/>
                <a:latin typeface="Open Sans" panose="020B0606030504020204" pitchFamily="34" charset="0"/>
                <a:cs typeface="Open Sans" panose="020B0606030504020204" pitchFamily="34" charset="0"/>
              </a:rPr>
              <a:t>, emplea un total de 32 bits. Con este tipo de datos es posible representar números en el rango de 1.4x10</a:t>
            </a:r>
            <a:r>
              <a:rPr kumimoji="0" lang="es-419" altLang="es-419" sz="1200" b="0" i="0" u="none" strike="noStrike" cap="none" normalizeH="0" baseline="30000">
                <a:ln>
                  <a:noFill/>
                </a:ln>
                <a:solidFill>
                  <a:schemeClr val="tx1"/>
                </a:solidFill>
                <a:effectLst/>
                <a:latin typeface="Open Sans" panose="020B0606030504020204" pitchFamily="34" charset="0"/>
                <a:cs typeface="Open Sans" panose="020B0606030504020204" pitchFamily="34" charset="0"/>
              </a:rPr>
              <a:t>-45</a:t>
            </a:r>
            <a:r>
              <a:rPr kumimoji="0" lang="es-419" altLang="es-419" sz="1200" b="0" i="0" u="none" strike="noStrike" cap="none" normalizeH="0" baseline="0">
                <a:ln>
                  <a:noFill/>
                </a:ln>
                <a:solidFill>
                  <a:schemeClr val="tx1"/>
                </a:solidFill>
                <a:effectLst/>
                <a:latin typeface="Open Sans" panose="020B0606030504020204" pitchFamily="34" charset="0"/>
                <a:cs typeface="Open Sans" panose="020B0606030504020204" pitchFamily="34" charset="0"/>
              </a:rPr>
              <a:t> a 3.4028235x10</a:t>
            </a:r>
            <a:r>
              <a:rPr kumimoji="0" lang="es-419" altLang="es-419" sz="1200" b="0" i="0" u="none" strike="noStrike" cap="none" normalizeH="0" baseline="30000">
                <a:ln>
                  <a:noFill/>
                </a:ln>
                <a:solidFill>
                  <a:schemeClr val="tx1"/>
                </a:solidFill>
                <a:effectLst/>
                <a:latin typeface="Open Sans" panose="020B0606030504020204" pitchFamily="34" charset="0"/>
                <a:cs typeface="Open Sans" panose="020B0606030504020204" pitchFamily="34" charset="0"/>
              </a:rPr>
              <a:t>38</a:t>
            </a:r>
            <a:r>
              <a:rPr kumimoji="0" lang="es-419" altLang="es-419" sz="1200" b="0" i="0" u="none" strike="noStrike" cap="none" normalizeH="0" baseline="0">
                <a:ln>
                  <a:noFill/>
                </a:ln>
                <a:solidFill>
                  <a:schemeClr val="tx1"/>
                </a:solidFill>
                <a:effectLst/>
                <a:latin typeface="Open Sans" panose="020B0606030504020204" pitchFamily="34" charset="0"/>
                <a:cs typeface="Open Sans" panose="020B0606030504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419" altLang="es-419" sz="1000" b="0" i="0" u="none" strike="noStrike" cap="none" normalizeH="0" baseline="0">
                <a:ln>
                  <a:noFill/>
                </a:ln>
                <a:solidFill>
                  <a:srgbClr val="444444"/>
                </a:solidFill>
                <a:effectLst/>
                <a:latin typeface="Courier New" panose="02070309020205020404" pitchFamily="49" charset="0"/>
                <a:cs typeface="Courier New" panose="02070309020205020404" pitchFamily="49" charset="0"/>
              </a:rPr>
              <a:t>double</a:t>
            </a:r>
            <a:r>
              <a:rPr kumimoji="0" lang="es-419" altLang="es-419" sz="1200" b="0" i="0" u="none" strike="noStrike" cap="none" normalizeH="0" baseline="0">
                <a:ln>
                  <a:noFill/>
                </a:ln>
                <a:solidFill>
                  <a:schemeClr val="tx1"/>
                </a:solidFill>
                <a:effectLst/>
                <a:latin typeface="Open Sans" panose="020B0606030504020204" pitchFamily="34" charset="0"/>
                <a:cs typeface="Open Sans" panose="020B0606030504020204" pitchFamily="34" charset="0"/>
              </a:rPr>
              <a:t>: sigue un esquema de almacenamiento similar al anterior, pero usando 64 bits en lugar de 32. Esto le permite representar valores en el rango de 4.9x10</a:t>
            </a:r>
            <a:r>
              <a:rPr kumimoji="0" lang="es-419" altLang="es-419" sz="1200" b="0" i="0" u="none" strike="noStrike" cap="none" normalizeH="0" baseline="30000">
                <a:ln>
                  <a:noFill/>
                </a:ln>
                <a:solidFill>
                  <a:schemeClr val="tx1"/>
                </a:solidFill>
                <a:effectLst/>
                <a:latin typeface="Open Sans" panose="020B0606030504020204" pitchFamily="34" charset="0"/>
                <a:cs typeface="Open Sans" panose="020B0606030504020204" pitchFamily="34" charset="0"/>
              </a:rPr>
              <a:t>-324</a:t>
            </a:r>
            <a:r>
              <a:rPr kumimoji="0" lang="es-419" altLang="es-419" sz="1200" b="0" i="0" u="none" strike="noStrike" cap="none" normalizeH="0" baseline="0">
                <a:ln>
                  <a:noFill/>
                </a:ln>
                <a:solidFill>
                  <a:schemeClr val="tx1"/>
                </a:solidFill>
                <a:effectLst/>
                <a:latin typeface="Open Sans" panose="020B0606030504020204" pitchFamily="34" charset="0"/>
                <a:cs typeface="Open Sans" panose="020B0606030504020204" pitchFamily="34" charset="0"/>
              </a:rPr>
              <a:t> a 1.7976931348623157x10</a:t>
            </a:r>
            <a:r>
              <a:rPr kumimoji="0" lang="es-419" altLang="es-419" sz="1200" b="0" i="0" u="none" strike="noStrike" cap="none" normalizeH="0" baseline="30000">
                <a:ln>
                  <a:noFill/>
                </a:ln>
                <a:solidFill>
                  <a:schemeClr val="tx1"/>
                </a:solidFill>
                <a:effectLst/>
                <a:latin typeface="Open Sans" panose="020B0606030504020204" pitchFamily="34" charset="0"/>
                <a:cs typeface="Open Sans" panose="020B0606030504020204" pitchFamily="34" charset="0"/>
              </a:rPr>
              <a:t>308</a:t>
            </a:r>
            <a:r>
              <a:rPr kumimoji="0" lang="es-419" altLang="es-419" sz="1200" b="0" i="0" u="none" strike="noStrike" cap="none" normalizeH="0" baseline="0">
                <a:ln>
                  <a:noFill/>
                </a:ln>
                <a:solidFill>
                  <a:schemeClr val="tx1"/>
                </a:solidFill>
                <a:effectLst/>
                <a:latin typeface="Open Sans" panose="020B0606030504020204" pitchFamily="34" charset="0"/>
                <a:cs typeface="Open Sans" panose="020B0606030504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78485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woman looking at a screen with tiny writing and graphs floating">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5011738" y="0"/>
            <a:ext cx="7196930"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1" y="1036629"/>
            <a:ext cx="6007099" cy="4784742"/>
          </a:xfrm>
        </p:spPr>
        <p:txBody>
          <a:bodyPr/>
          <a:lstStyle/>
          <a:p>
            <a:r>
              <a:rPr lang="es-419" dirty="0"/>
              <a:t>Practica</a:t>
            </a:r>
            <a:r>
              <a:rPr lang="en-US" noProof="0" dirty="0"/>
              <a:t> 2</a:t>
            </a:r>
            <a:endParaRPr lang="en-US" dirty="0"/>
          </a:p>
        </p:txBody>
      </p:sp>
      <p:sp>
        <p:nvSpPr>
          <p:cNvPr id="13" name="Text Placeholder 12">
            <a:extLst>
              <a:ext uri="{FF2B5EF4-FFF2-40B4-BE49-F238E27FC236}">
                <a16:creationId xmlns:a16="http://schemas.microsoft.com/office/drawing/2014/main" id="{D1E74F73-E009-4956-9E74-742C1038F57A}"/>
              </a:ext>
            </a:extLst>
          </p:cNvPr>
          <p:cNvSpPr>
            <a:spLocks noGrp="1"/>
          </p:cNvSpPr>
          <p:nvPr>
            <p:ph type="body" sz="quarter" idx="22"/>
          </p:nvPr>
        </p:nvSpPr>
        <p:spPr>
          <a:xfrm>
            <a:off x="729016" y="2368506"/>
            <a:ext cx="4771030" cy="365125"/>
          </a:xfrm>
        </p:spPr>
        <p:txBody>
          <a:bodyPr/>
          <a:lstStyle/>
          <a:p>
            <a:r>
              <a:rPr lang="es-419" dirty="0"/>
              <a:t>Agrega uno o dos métodos mas​</a:t>
            </a:r>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729017" y="2605040"/>
            <a:ext cx="4771030" cy="801073"/>
          </a:xfrm>
        </p:spPr>
        <p:txBody>
          <a:bodyPr/>
          <a:lstStyle/>
          <a:p>
            <a:r>
              <a:rPr lang="es-419" dirty="0"/>
              <a:t>Crea dos métodos por ti </a:t>
            </a:r>
            <a:r>
              <a:rPr lang="es-419" dirty="0" err="1"/>
              <a:t>mism</a:t>
            </a:r>
            <a:r>
              <a:rPr lang="es-419" dirty="0"/>
              <a:t>@ y pruébalos</a:t>
            </a:r>
            <a:r>
              <a:rPr lang="en-US" dirty="0"/>
              <a:t>.</a:t>
            </a:r>
          </a:p>
        </p:txBody>
      </p:sp>
      <p:sp>
        <p:nvSpPr>
          <p:cNvPr id="15" name="Text Placeholder 14">
            <a:extLst>
              <a:ext uri="{FF2B5EF4-FFF2-40B4-BE49-F238E27FC236}">
                <a16:creationId xmlns:a16="http://schemas.microsoft.com/office/drawing/2014/main" id="{28BBCDDB-C7C0-4CA5-AA45-222EBE63B6C3}"/>
              </a:ext>
            </a:extLst>
          </p:cNvPr>
          <p:cNvSpPr>
            <a:spLocks noGrp="1"/>
          </p:cNvSpPr>
          <p:nvPr>
            <p:ph type="body" sz="quarter" idx="24"/>
          </p:nvPr>
        </p:nvSpPr>
        <p:spPr>
          <a:xfrm>
            <a:off x="729016" y="3405135"/>
            <a:ext cx="4771030" cy="365125"/>
          </a:xfrm>
        </p:spPr>
        <p:txBody>
          <a:bodyPr/>
          <a:lstStyle/>
          <a:p>
            <a:r>
              <a:rPr lang="en-ZA" dirty="0"/>
              <a:t>CREA OTRO OBJETO</a:t>
            </a:r>
            <a:endParaRPr lang="en-US" dirty="0"/>
          </a:p>
        </p:txBody>
      </p:sp>
      <p:sp>
        <p:nvSpPr>
          <p:cNvPr id="31" name="Text Placeholder 30">
            <a:extLst>
              <a:ext uri="{FF2B5EF4-FFF2-40B4-BE49-F238E27FC236}">
                <a16:creationId xmlns:a16="http://schemas.microsoft.com/office/drawing/2014/main" id="{AC22CBC4-517B-4095-8962-C489045E3C67}"/>
              </a:ext>
            </a:extLst>
          </p:cNvPr>
          <p:cNvSpPr>
            <a:spLocks noGrp="1"/>
          </p:cNvSpPr>
          <p:nvPr>
            <p:ph type="body" sz="quarter" idx="23"/>
          </p:nvPr>
        </p:nvSpPr>
        <p:spPr>
          <a:xfrm>
            <a:off x="729016" y="3727308"/>
            <a:ext cx="4771030" cy="801073"/>
          </a:xfrm>
        </p:spPr>
        <p:txBody>
          <a:bodyPr/>
          <a:lstStyle/>
          <a:p>
            <a:r>
              <a:rPr lang="en-US" dirty="0" err="1"/>
              <a:t>Crea</a:t>
            </a:r>
            <a:r>
              <a:rPr lang="en-US" dirty="0"/>
              <a:t> </a:t>
            </a:r>
            <a:r>
              <a:rPr lang="en-US" dirty="0" err="1"/>
              <a:t>otro</a:t>
            </a:r>
            <a:r>
              <a:rPr lang="en-US" dirty="0"/>
              <a:t> </a:t>
            </a:r>
            <a:r>
              <a:rPr lang="en-US" dirty="0" err="1"/>
              <a:t>objeto</a:t>
            </a:r>
            <a:r>
              <a:rPr lang="en-US" dirty="0"/>
              <a:t> </a:t>
            </a:r>
            <a:r>
              <a:rPr lang="en-US" dirty="0" err="1"/>
              <a:t>por</a:t>
            </a:r>
            <a:r>
              <a:rPr lang="en-US" dirty="0"/>
              <a:t> </a:t>
            </a:r>
            <a:r>
              <a:rPr lang="en-US" dirty="0" err="1"/>
              <a:t>tu</a:t>
            </a:r>
            <a:r>
              <a:rPr lang="en-US" dirty="0"/>
              <a:t> </a:t>
            </a:r>
            <a:r>
              <a:rPr lang="en-US" dirty="0" err="1"/>
              <a:t>cuenta</a:t>
            </a:r>
            <a:r>
              <a:rPr lang="en-US" dirty="0"/>
              <a:t> </a:t>
            </a:r>
            <a:r>
              <a:rPr lang="en-US" dirty="0" err="1"/>
              <a:t>asignadnole</a:t>
            </a:r>
            <a:r>
              <a:rPr lang="en-US" dirty="0"/>
              <a:t> sus </a:t>
            </a:r>
            <a:r>
              <a:rPr lang="en-US" dirty="0" err="1"/>
              <a:t>atributos</a:t>
            </a:r>
            <a:r>
              <a:rPr lang="en-US" dirty="0"/>
              <a:t> y </a:t>
            </a:r>
            <a:r>
              <a:rPr lang="en-US" dirty="0" err="1"/>
              <a:t>metodos</a:t>
            </a:r>
            <a:r>
              <a:rPr lang="en-US" dirty="0"/>
              <a:t>.</a:t>
            </a:r>
          </a:p>
        </p:txBody>
      </p:sp>
      <p:sp>
        <p:nvSpPr>
          <p:cNvPr id="17" name="Text Placeholder 16">
            <a:extLst>
              <a:ext uri="{FF2B5EF4-FFF2-40B4-BE49-F238E27FC236}">
                <a16:creationId xmlns:a16="http://schemas.microsoft.com/office/drawing/2014/main" id="{6D1B74B2-695A-4FED-8B66-D854AA9FF005}"/>
              </a:ext>
            </a:extLst>
          </p:cNvPr>
          <p:cNvSpPr>
            <a:spLocks noGrp="1"/>
          </p:cNvSpPr>
          <p:nvPr>
            <p:ph type="body" sz="quarter" idx="26"/>
          </p:nvPr>
        </p:nvSpPr>
        <p:spPr>
          <a:xfrm>
            <a:off x="729016" y="4739239"/>
            <a:ext cx="4771030" cy="365125"/>
          </a:xfrm>
        </p:spPr>
        <p:txBody>
          <a:bodyPr/>
          <a:lstStyle/>
          <a:p>
            <a:r>
              <a:rPr lang="en-ZA" dirty="0" err="1"/>
              <a:t>Instancia</a:t>
            </a:r>
            <a:r>
              <a:rPr lang="en-ZA" dirty="0"/>
              <a:t> </a:t>
            </a:r>
            <a:r>
              <a:rPr lang="en-ZA" dirty="0" err="1"/>
              <a:t>tu</a:t>
            </a:r>
            <a:r>
              <a:rPr lang="en-ZA" dirty="0"/>
              <a:t> </a:t>
            </a:r>
            <a:r>
              <a:rPr lang="en-ZA" dirty="0" err="1"/>
              <a:t>objeto</a:t>
            </a:r>
            <a:r>
              <a:rPr lang="en-ZA" dirty="0"/>
              <a:t>​</a:t>
            </a:r>
            <a:endParaRPr lang="en-US" dirty="0"/>
          </a:p>
        </p:txBody>
      </p:sp>
      <p:sp>
        <p:nvSpPr>
          <p:cNvPr id="32" name="Text Placeholder 31">
            <a:extLst>
              <a:ext uri="{FF2B5EF4-FFF2-40B4-BE49-F238E27FC236}">
                <a16:creationId xmlns:a16="http://schemas.microsoft.com/office/drawing/2014/main" id="{949FAB0A-4907-445D-8D12-8F4584E25E5F}"/>
              </a:ext>
            </a:extLst>
          </p:cNvPr>
          <p:cNvSpPr>
            <a:spLocks noGrp="1"/>
          </p:cNvSpPr>
          <p:nvPr>
            <p:ph type="body" sz="quarter" idx="25"/>
          </p:nvPr>
        </p:nvSpPr>
        <p:spPr>
          <a:xfrm>
            <a:off x="729017" y="4975773"/>
            <a:ext cx="4771030" cy="546815"/>
          </a:xfrm>
        </p:spPr>
        <p:txBody>
          <a:bodyPr>
            <a:normAutofit fontScale="85000" lnSpcReduction="10000"/>
          </a:bodyPr>
          <a:lstStyle/>
          <a:p>
            <a:r>
              <a:rPr lang="en-US" dirty="0"/>
              <a:t>CREA UNA NUEVA VARIABLE CON TU OBJETO E INICIALIZA TU OBJETO CON LOS VALORES QUE TU QUIERAS.</a:t>
            </a:r>
          </a:p>
        </p:txBody>
      </p:sp>
      <p:sp>
        <p:nvSpPr>
          <p:cNvPr id="4" name="Date Placeholder 3">
            <a:extLst>
              <a:ext uri="{FF2B5EF4-FFF2-40B4-BE49-F238E27FC236}">
                <a16:creationId xmlns:a16="http://schemas.microsoft.com/office/drawing/2014/main" id="{5F545101-439C-477B-AE6C-F073A8313C33}"/>
              </a:ext>
            </a:extLst>
          </p:cNvPr>
          <p:cNvSpPr>
            <a:spLocks noGrp="1"/>
          </p:cNvSpPr>
          <p:nvPr>
            <p:ph type="dt" sz="half" idx="10"/>
          </p:nvPr>
        </p:nvSpPr>
        <p:spPr>
          <a:xfrm>
            <a:off x="838200" y="6356350"/>
            <a:ext cx="2743200" cy="365125"/>
          </a:xfrm>
        </p:spPr>
        <p:txBody>
          <a:bodyPr/>
          <a:lstStyle/>
          <a:p>
            <a:r>
              <a:rPr lang="en-US" dirty="0"/>
              <a:t>8/06/20XX</a:t>
            </a:r>
          </a:p>
        </p:txBody>
      </p:sp>
      <p:sp>
        <p:nvSpPr>
          <p:cNvPr id="5" name="Footer Placeholder 4">
            <a:extLst>
              <a:ext uri="{FF2B5EF4-FFF2-40B4-BE49-F238E27FC236}">
                <a16:creationId xmlns:a16="http://schemas.microsoft.com/office/drawing/2014/main" id="{01F11018-5D1E-4F5A-A676-EDD8442B3CB4}"/>
              </a:ext>
            </a:extLst>
          </p:cNvPr>
          <p:cNvSpPr>
            <a:spLocks noGrp="1"/>
          </p:cNvSpPr>
          <p:nvPr>
            <p:ph type="ftr" sz="quarter" idx="11"/>
          </p:nvPr>
        </p:nvSpPr>
        <p:spPr>
          <a:xfrm>
            <a:off x="4038600" y="6356350"/>
            <a:ext cx="4114800" cy="365125"/>
          </a:xfrm>
        </p:spPr>
        <p:txBody>
          <a:bodyPr/>
          <a:lstStyle/>
          <a:p>
            <a:r>
              <a:rPr lang="en-US" dirty="0"/>
              <a:t>INTRODUCCION A LA POO</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11</a:t>
            </a:fld>
            <a:endParaRPr lang="en-US" dirty="0"/>
          </a:p>
        </p:txBody>
      </p:sp>
    </p:spTree>
    <p:extLst>
      <p:ext uri="{BB962C8B-B14F-4D97-AF65-F5344CB8AC3E}">
        <p14:creationId xmlns:p14="http://schemas.microsoft.com/office/powerpoint/2010/main" val="3678690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a:xfrm>
            <a:off x="729015" y="1643321"/>
            <a:ext cx="6110324" cy="466344"/>
          </a:xfrm>
        </p:spPr>
        <p:txBody>
          <a:bodyPr/>
          <a:lstStyle/>
          <a:p>
            <a:r>
              <a:rPr kumimoji="0" lang="en-US" sz="2800" b="0" i="0" u="none" strike="noStrike" kern="1200" cap="all" spc="400" normalizeH="0" baseline="0" noProof="0" dirty="0">
                <a:ln w="19050">
                  <a:solidFill>
                    <a:schemeClr val="accent5"/>
                  </a:solidFill>
                </a:ln>
                <a:noFill/>
                <a:effectLst/>
                <a:uLnTx/>
                <a:uFillTx/>
                <a:latin typeface="+mj-lt"/>
                <a:ea typeface="+mn-ea"/>
                <a:cs typeface="+mn-cs"/>
              </a:rPr>
              <a:t>RESUMEN DE LA LECCION</a:t>
            </a:r>
            <a:endParaRPr lang="en-US" dirty="0"/>
          </a:p>
        </p:txBody>
      </p:sp>
      <p:sp>
        <p:nvSpPr>
          <p:cNvPr id="4" name="Text Placeholder 3">
            <a:extLst>
              <a:ext uri="{FF2B5EF4-FFF2-40B4-BE49-F238E27FC236}">
                <a16:creationId xmlns:a16="http://schemas.microsoft.com/office/drawing/2014/main" id="{2BE9939B-FA21-4FA1-A5DB-10BED2CBB0F7}"/>
              </a:ext>
            </a:extLst>
          </p:cNvPr>
          <p:cNvSpPr>
            <a:spLocks noGrp="1"/>
          </p:cNvSpPr>
          <p:nvPr>
            <p:ph type="body" sz="quarter" idx="14"/>
          </p:nvPr>
        </p:nvSpPr>
        <p:spPr>
          <a:xfrm>
            <a:off x="838200" y="2903417"/>
            <a:ext cx="3035881" cy="991689"/>
          </a:xfrm>
        </p:spPr>
        <p:txBody>
          <a:bodyPr anchor="ctr">
            <a:normAutofit/>
          </a:bodyPr>
          <a:lstStyle/>
          <a:p>
            <a:pPr algn="ctr"/>
            <a:r>
              <a:rPr lang="es-419" sz="2000" dirty="0"/>
              <a:t>instrucciones</a:t>
            </a:r>
          </a:p>
        </p:txBody>
      </p:sp>
      <p:sp>
        <p:nvSpPr>
          <p:cNvPr id="5" name="Text Placeholder 4">
            <a:extLst>
              <a:ext uri="{FF2B5EF4-FFF2-40B4-BE49-F238E27FC236}">
                <a16:creationId xmlns:a16="http://schemas.microsoft.com/office/drawing/2014/main" id="{1622F212-1398-4A65-88AF-8CF7AA202C16}"/>
              </a:ext>
            </a:extLst>
          </p:cNvPr>
          <p:cNvSpPr>
            <a:spLocks noGrp="1"/>
          </p:cNvSpPr>
          <p:nvPr>
            <p:ph type="body" sz="quarter" idx="20"/>
          </p:nvPr>
        </p:nvSpPr>
        <p:spPr>
          <a:xfrm>
            <a:off x="816075" y="4076963"/>
            <a:ext cx="3035881" cy="1485635"/>
          </a:xfrm>
        </p:spPr>
        <p:txBody>
          <a:bodyPr/>
          <a:lstStyle/>
          <a:p>
            <a:r>
              <a:rPr lang="es-MX" dirty="0" err="1"/>
              <a:t>Public</a:t>
            </a:r>
            <a:r>
              <a:rPr lang="es-MX" dirty="0"/>
              <a:t> </a:t>
            </a:r>
            <a:r>
              <a:rPr lang="es-MX" dirty="0" err="1"/>
              <a:t>static</a:t>
            </a:r>
            <a:r>
              <a:rPr lang="es-MX" dirty="0"/>
              <a:t> </a:t>
            </a:r>
            <a:r>
              <a:rPr lang="es-MX" dirty="0" err="1"/>
              <a:t>void</a:t>
            </a:r>
            <a:r>
              <a:rPr lang="es-MX" dirty="0"/>
              <a:t> </a:t>
            </a:r>
            <a:r>
              <a:rPr lang="es-MX" dirty="0" err="1"/>
              <a:t>main</a:t>
            </a:r>
            <a:r>
              <a:rPr lang="es-MX" dirty="0"/>
              <a:t>(</a:t>
            </a:r>
            <a:r>
              <a:rPr lang="es-MX" dirty="0" err="1"/>
              <a:t>args</a:t>
            </a:r>
            <a:r>
              <a:rPr lang="es-MX" dirty="0"/>
              <a:t>[]);</a:t>
            </a:r>
          </a:p>
          <a:p>
            <a:r>
              <a:rPr lang="es-MX" dirty="0" err="1"/>
              <a:t>System.out.print</a:t>
            </a:r>
            <a:r>
              <a:rPr lang="es-MX" dirty="0"/>
              <a:t> y </a:t>
            </a:r>
            <a:r>
              <a:rPr lang="es-MX" dirty="0" err="1"/>
              <a:t>println</a:t>
            </a:r>
            <a:r>
              <a:rPr lang="en-US" dirty="0"/>
              <a:t>​</a:t>
            </a:r>
          </a:p>
        </p:txBody>
      </p:sp>
      <p:sp>
        <p:nvSpPr>
          <p:cNvPr id="8" name="Text Placeholder 7">
            <a:extLst>
              <a:ext uri="{FF2B5EF4-FFF2-40B4-BE49-F238E27FC236}">
                <a16:creationId xmlns:a16="http://schemas.microsoft.com/office/drawing/2014/main" id="{1D0370D4-F190-42D8-9B6E-CD2F019E9759}"/>
              </a:ext>
            </a:extLst>
          </p:cNvPr>
          <p:cNvSpPr>
            <a:spLocks noGrp="1"/>
          </p:cNvSpPr>
          <p:nvPr>
            <p:ph type="body" sz="quarter" idx="24"/>
          </p:nvPr>
        </p:nvSpPr>
        <p:spPr>
          <a:xfrm>
            <a:off x="4689632" y="2883205"/>
            <a:ext cx="3076820" cy="991689"/>
          </a:xfrm>
        </p:spPr>
        <p:txBody>
          <a:bodyPr anchor="ctr">
            <a:normAutofit/>
          </a:bodyPr>
          <a:lstStyle/>
          <a:p>
            <a:r>
              <a:rPr lang="es-419" sz="2000" dirty="0"/>
              <a:t>Conocimientos</a:t>
            </a:r>
          </a:p>
        </p:txBody>
      </p:sp>
      <p:sp>
        <p:nvSpPr>
          <p:cNvPr id="6" name="Text Placeholder 5">
            <a:extLst>
              <a:ext uri="{FF2B5EF4-FFF2-40B4-BE49-F238E27FC236}">
                <a16:creationId xmlns:a16="http://schemas.microsoft.com/office/drawing/2014/main" id="{DB6DFCE7-1E3B-4E8A-8EE5-65C858B45D3D}"/>
              </a:ext>
            </a:extLst>
          </p:cNvPr>
          <p:cNvSpPr>
            <a:spLocks noGrp="1"/>
          </p:cNvSpPr>
          <p:nvPr>
            <p:ph type="body" sz="quarter" idx="21"/>
          </p:nvPr>
        </p:nvSpPr>
        <p:spPr>
          <a:xfrm>
            <a:off x="4689632" y="4076963"/>
            <a:ext cx="3035880" cy="2071910"/>
          </a:xfrm>
        </p:spPr>
        <p:txBody>
          <a:bodyPr>
            <a:noAutofit/>
          </a:bodyPr>
          <a:lstStyle/>
          <a:p>
            <a:r>
              <a:rPr lang="es-MX" sz="1100" dirty="0"/>
              <a:t>Clase, atributo, método, objeto e instancia.</a:t>
            </a:r>
          </a:p>
          <a:p>
            <a:r>
              <a:rPr lang="es-MX" sz="1100" dirty="0"/>
              <a:t>Que es POO, IDE, Ambiente de desarrollo, Librería.</a:t>
            </a:r>
            <a:r>
              <a:rPr lang="en-US" sz="1100" dirty="0"/>
              <a:t>​</a:t>
            </a:r>
          </a:p>
          <a:p>
            <a:r>
              <a:rPr lang="es-419" sz="1100" dirty="0"/>
              <a:t>Crear</a:t>
            </a:r>
            <a:r>
              <a:rPr lang="en-US" sz="1100" dirty="0"/>
              <a:t> un c</a:t>
            </a:r>
            <a:r>
              <a:rPr lang="es-419" sz="1100" dirty="0"/>
              <a:t>código</a:t>
            </a:r>
            <a:r>
              <a:rPr lang="en-US" sz="1100" dirty="0"/>
              <a:t> nuevo, </a:t>
            </a:r>
            <a:r>
              <a:rPr lang="es-419" sz="1100" dirty="0"/>
              <a:t>crear una clase </a:t>
            </a:r>
            <a:r>
              <a:rPr lang="en-US" sz="1100" dirty="0"/>
              <a:t>y un </a:t>
            </a:r>
            <a:r>
              <a:rPr lang="es-419" sz="1100" dirty="0"/>
              <a:t>objeto, Instanciar</a:t>
            </a:r>
            <a:r>
              <a:rPr lang="en-US" sz="1100" dirty="0"/>
              <a:t> un </a:t>
            </a:r>
            <a:r>
              <a:rPr lang="es-419" sz="1100" dirty="0"/>
              <a:t>objeto</a:t>
            </a:r>
            <a:r>
              <a:rPr lang="en-US" sz="1100" dirty="0"/>
              <a:t>.</a:t>
            </a:r>
          </a:p>
          <a:p>
            <a:r>
              <a:rPr lang="en-US" sz="1100" dirty="0" err="1"/>
              <a:t>Tipos</a:t>
            </a:r>
            <a:r>
              <a:rPr lang="en-US" sz="1100" dirty="0"/>
              <a:t> de </a:t>
            </a:r>
            <a:r>
              <a:rPr lang="en-US" sz="1100" dirty="0" err="1"/>
              <a:t>datos</a:t>
            </a:r>
            <a:r>
              <a:rPr lang="en-US" sz="1100" dirty="0"/>
              <a:t> </a:t>
            </a:r>
            <a:r>
              <a:rPr lang="en-US" sz="1100" dirty="0" err="1"/>
              <a:t>primitivos</a:t>
            </a:r>
            <a:r>
              <a:rPr lang="en-US" sz="1100" dirty="0"/>
              <a:t> y </a:t>
            </a:r>
            <a:r>
              <a:rPr lang="en-US" sz="1100" dirty="0" err="1"/>
              <a:t>estrcuturados</a:t>
            </a:r>
            <a:r>
              <a:rPr lang="en-US" sz="1100" dirty="0"/>
              <a:t>.</a:t>
            </a:r>
          </a:p>
          <a:p>
            <a:r>
              <a:rPr lang="en-ZA" sz="1100" dirty="0"/>
              <a:t>​</a:t>
            </a:r>
          </a:p>
        </p:txBody>
      </p:sp>
      <p:sp>
        <p:nvSpPr>
          <p:cNvPr id="9" name="Text Placeholder 8">
            <a:extLst>
              <a:ext uri="{FF2B5EF4-FFF2-40B4-BE49-F238E27FC236}">
                <a16:creationId xmlns:a16="http://schemas.microsoft.com/office/drawing/2014/main" id="{54617D84-E4AF-4684-828C-7122D1E9D012}"/>
              </a:ext>
            </a:extLst>
          </p:cNvPr>
          <p:cNvSpPr>
            <a:spLocks noGrp="1"/>
          </p:cNvSpPr>
          <p:nvPr>
            <p:ph type="body" sz="quarter" idx="25"/>
          </p:nvPr>
        </p:nvSpPr>
        <p:spPr>
          <a:xfrm>
            <a:off x="8248561" y="2883204"/>
            <a:ext cx="3338387" cy="991689"/>
          </a:xfrm>
        </p:spPr>
        <p:txBody>
          <a:bodyPr anchor="ctr">
            <a:normAutofit/>
          </a:bodyPr>
          <a:lstStyle/>
          <a:p>
            <a:r>
              <a:rPr lang="es-419" sz="1800" dirty="0" err="1"/>
              <a:t>SiguienteS</a:t>
            </a:r>
            <a:r>
              <a:rPr lang="es-419" sz="1800" dirty="0"/>
              <a:t> </a:t>
            </a:r>
            <a:r>
              <a:rPr lang="es-419" sz="1800" dirty="0" err="1"/>
              <a:t>claseS</a:t>
            </a:r>
            <a:endParaRPr lang="es-419" sz="1800" dirty="0"/>
          </a:p>
        </p:txBody>
      </p:sp>
      <p:sp>
        <p:nvSpPr>
          <p:cNvPr id="7" name="Text Placeholder 6">
            <a:extLst>
              <a:ext uri="{FF2B5EF4-FFF2-40B4-BE49-F238E27FC236}">
                <a16:creationId xmlns:a16="http://schemas.microsoft.com/office/drawing/2014/main" id="{96A87E01-FC7F-44D2-A33A-093F69E616A1}"/>
              </a:ext>
            </a:extLst>
          </p:cNvPr>
          <p:cNvSpPr>
            <a:spLocks noGrp="1"/>
          </p:cNvSpPr>
          <p:nvPr>
            <p:ph type="body" sz="quarter" idx="23"/>
          </p:nvPr>
        </p:nvSpPr>
        <p:spPr>
          <a:xfrm>
            <a:off x="8563187" y="4076963"/>
            <a:ext cx="3023761" cy="1485635"/>
          </a:xfrm>
        </p:spPr>
        <p:txBody>
          <a:bodyPr>
            <a:normAutofit fontScale="77500" lnSpcReduction="20000"/>
          </a:bodyPr>
          <a:lstStyle/>
          <a:p>
            <a:r>
              <a:rPr lang="es-419" dirty="0"/>
              <a:t>1 Listas, creación, llenado y manipulación.</a:t>
            </a:r>
            <a:r>
              <a:rPr lang="en-ZA" dirty="0"/>
              <a:t>​</a:t>
            </a:r>
          </a:p>
          <a:p>
            <a:r>
              <a:rPr lang="es-419" dirty="0"/>
              <a:t>2 Condiciones (</a:t>
            </a:r>
            <a:r>
              <a:rPr lang="es-419" dirty="0" err="1"/>
              <a:t>if</a:t>
            </a:r>
            <a:r>
              <a:rPr lang="es-419" dirty="0"/>
              <a:t>, </a:t>
            </a:r>
            <a:r>
              <a:rPr lang="es-419" dirty="0" err="1"/>
              <a:t>else</a:t>
            </a:r>
            <a:r>
              <a:rPr lang="es-419" dirty="0"/>
              <a:t>)</a:t>
            </a:r>
          </a:p>
          <a:p>
            <a:r>
              <a:rPr lang="es-419" dirty="0"/>
              <a:t>3 Ciclos (</a:t>
            </a:r>
            <a:r>
              <a:rPr lang="es-419" dirty="0" err="1"/>
              <a:t>for</a:t>
            </a:r>
            <a:r>
              <a:rPr lang="es-419" dirty="0"/>
              <a:t>, </a:t>
            </a:r>
            <a:r>
              <a:rPr lang="es-419" dirty="0" err="1"/>
              <a:t>while</a:t>
            </a:r>
            <a:r>
              <a:rPr lang="es-419" dirty="0"/>
              <a:t>, do-</a:t>
            </a:r>
            <a:r>
              <a:rPr lang="es-419" dirty="0" err="1"/>
              <a:t>while</a:t>
            </a:r>
            <a:r>
              <a:rPr lang="es-419" dirty="0"/>
              <a:t>)</a:t>
            </a:r>
          </a:p>
          <a:p>
            <a:endParaRPr lang="en-ZA" dirty="0"/>
          </a:p>
          <a:p>
            <a:r>
              <a:rPr lang="en-US" dirty="0"/>
              <a:t>​</a:t>
            </a:r>
          </a:p>
        </p:txBody>
      </p:sp>
      <p:sp>
        <p:nvSpPr>
          <p:cNvPr id="11" name="Date Placeholder 10">
            <a:extLst>
              <a:ext uri="{FF2B5EF4-FFF2-40B4-BE49-F238E27FC236}">
                <a16:creationId xmlns:a16="http://schemas.microsoft.com/office/drawing/2014/main" id="{7032CAE6-162A-406E-ADF7-B962187DD4EB}"/>
              </a:ext>
            </a:extLst>
          </p:cNvPr>
          <p:cNvSpPr>
            <a:spLocks noGrp="1"/>
          </p:cNvSpPr>
          <p:nvPr>
            <p:ph type="dt" sz="half" idx="10"/>
          </p:nvPr>
        </p:nvSpPr>
        <p:spPr>
          <a:xfrm>
            <a:off x="838200" y="6356350"/>
            <a:ext cx="2743200" cy="365125"/>
          </a:xfrm>
        </p:spPr>
        <p:txBody>
          <a:bodyPr/>
          <a:lstStyle/>
          <a:p>
            <a:r>
              <a:rPr lang="en-US" dirty="0"/>
              <a:t>8/06/20XX</a:t>
            </a:r>
          </a:p>
        </p:txBody>
      </p:sp>
      <p:sp>
        <p:nvSpPr>
          <p:cNvPr id="12" name="Footer Placeholder 11">
            <a:extLst>
              <a:ext uri="{FF2B5EF4-FFF2-40B4-BE49-F238E27FC236}">
                <a16:creationId xmlns:a16="http://schemas.microsoft.com/office/drawing/2014/main" id="{BCE635D0-1405-4769-AE67-756AE3CA6E85}"/>
              </a:ext>
            </a:extLst>
          </p:cNvPr>
          <p:cNvSpPr>
            <a:spLocks noGrp="1"/>
          </p:cNvSpPr>
          <p:nvPr>
            <p:ph type="ftr" sz="quarter" idx="11"/>
          </p:nvPr>
        </p:nvSpPr>
        <p:spPr>
          <a:xfrm>
            <a:off x="4038600" y="6356350"/>
            <a:ext cx="4114800" cy="365125"/>
          </a:xfrm>
        </p:spPr>
        <p:txBody>
          <a:bodyPr/>
          <a:lstStyle/>
          <a:p>
            <a:r>
              <a:rPr lang="en-US" dirty="0"/>
              <a:t>INTRODUCCION A LA POO</a:t>
            </a:r>
          </a:p>
        </p:txBody>
      </p:sp>
      <p:sp>
        <p:nvSpPr>
          <p:cNvPr id="13" name="Slide Number Placehold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12</a:t>
            </a:fld>
            <a:endParaRPr lang="en-US" dirty="0"/>
          </a:p>
        </p:txBody>
      </p:sp>
    </p:spTree>
    <p:extLst>
      <p:ext uri="{BB962C8B-B14F-4D97-AF65-F5344CB8AC3E}">
        <p14:creationId xmlns:p14="http://schemas.microsoft.com/office/powerpoint/2010/main" val="3094425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167535" y="1663435"/>
            <a:ext cx="6024463" cy="2003898"/>
          </a:xfrm>
        </p:spPr>
        <p:txBody>
          <a:bodyPr/>
          <a:lstStyle/>
          <a:p>
            <a:r>
              <a:rPr lang="en-US" dirty="0"/>
              <a:t>Intro a POO</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717172" y="2896907"/>
            <a:ext cx="4925188" cy="339247"/>
          </a:xfrm>
        </p:spPr>
        <p:txBody>
          <a:bodyPr>
            <a:normAutofit fontScale="85000" lnSpcReduction="20000"/>
          </a:bodyPr>
          <a:lstStyle/>
          <a:p>
            <a:r>
              <a:rPr lang="en-US" dirty="0"/>
              <a:t>CLASE 1: </a:t>
            </a:r>
            <a:r>
              <a:rPr lang="en-US" dirty="0" err="1"/>
              <a:t>Bucles</a:t>
            </a:r>
            <a:r>
              <a:rPr lang="en-US" dirty="0"/>
              <a:t> y </a:t>
            </a:r>
            <a:r>
              <a:rPr lang="en-US" dirty="0" err="1"/>
              <a:t>Condicionales</a:t>
            </a:r>
            <a:endParaRPr lang="en-US" dirty="0"/>
          </a:p>
        </p:txBody>
      </p:sp>
    </p:spTree>
    <p:extLst>
      <p:ext uri="{BB962C8B-B14F-4D97-AF65-F5344CB8AC3E}">
        <p14:creationId xmlns:p14="http://schemas.microsoft.com/office/powerpoint/2010/main" val="562034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p:txBody>
          <a:bodyPr/>
          <a:lstStyle/>
          <a:p>
            <a:r>
              <a:rPr kumimoji="0" lang="en-US" sz="2800" b="0" i="0" u="none" strike="noStrike" kern="1200" cap="all" spc="400" normalizeH="0" baseline="0" noProof="0" dirty="0">
                <a:ln w="19050">
                  <a:solidFill>
                    <a:schemeClr val="accent6"/>
                  </a:solidFill>
                </a:ln>
                <a:noFill/>
                <a:effectLst/>
                <a:uLnTx/>
                <a:uFillTx/>
                <a:latin typeface="+mj-lt"/>
                <a:ea typeface="+mn-ea"/>
                <a:cs typeface="+mn-cs"/>
              </a:rPr>
              <a:t>CICLOS</a:t>
            </a:r>
            <a:endParaRPr lang="en-US"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60" name="Text Placeholder 59">
            <a:extLst>
              <a:ext uri="{FF2B5EF4-FFF2-40B4-BE49-F238E27FC236}">
                <a16:creationId xmlns:a16="http://schemas.microsoft.com/office/drawing/2014/main" id="{999D91A5-2E97-401C-8485-4C6A03228C0C}"/>
              </a:ext>
            </a:extLst>
          </p:cNvPr>
          <p:cNvSpPr>
            <a:spLocks noGrp="1"/>
          </p:cNvSpPr>
          <p:nvPr>
            <p:ph type="body" sz="quarter" idx="16"/>
          </p:nvPr>
        </p:nvSpPr>
        <p:spPr>
          <a:xfrm>
            <a:off x="2811826" y="2502477"/>
            <a:ext cx="3975054" cy="426393"/>
          </a:xfrm>
        </p:spPr>
        <p:txBody>
          <a:bodyPr/>
          <a:lstStyle/>
          <a:p>
            <a:r>
              <a:rPr lang="en-ZA" dirty="0"/>
              <a:t>Que es un </a:t>
            </a:r>
            <a:r>
              <a:rPr lang="en-ZA" dirty="0" err="1"/>
              <a:t>ciclo</a:t>
            </a:r>
            <a:r>
              <a:rPr lang="en-ZA" dirty="0"/>
              <a:t>​</a:t>
            </a:r>
            <a:endParaRPr lang="en-US" dirty="0"/>
          </a:p>
        </p:txBody>
      </p:sp>
      <p:sp>
        <p:nvSpPr>
          <p:cNvPr id="62" name="Text Placeholder 61">
            <a:extLst>
              <a:ext uri="{FF2B5EF4-FFF2-40B4-BE49-F238E27FC236}">
                <a16:creationId xmlns:a16="http://schemas.microsoft.com/office/drawing/2014/main" id="{A7D48779-F2E1-4699-AD47-17420A5B31B9}"/>
              </a:ext>
            </a:extLst>
          </p:cNvPr>
          <p:cNvSpPr>
            <a:spLocks noGrp="1"/>
          </p:cNvSpPr>
          <p:nvPr>
            <p:ph type="body" sz="quarter" idx="18"/>
          </p:nvPr>
        </p:nvSpPr>
        <p:spPr>
          <a:xfrm>
            <a:off x="7378746" y="2502477"/>
            <a:ext cx="3695653" cy="426393"/>
          </a:xfrm>
        </p:spPr>
        <p:txBody>
          <a:bodyPr/>
          <a:lstStyle/>
          <a:p>
            <a:r>
              <a:rPr lang="en-US" dirty="0" err="1"/>
              <a:t>Instrucciones</a:t>
            </a:r>
            <a:r>
              <a:rPr lang="en-US" dirty="0"/>
              <a:t> de </a:t>
            </a:r>
            <a:r>
              <a:rPr lang="en-US" dirty="0" err="1"/>
              <a:t>ciclos</a:t>
            </a:r>
            <a:r>
              <a:rPr lang="en-US" dirty="0"/>
              <a:t>​</a:t>
            </a:r>
          </a:p>
        </p:txBody>
      </p:sp>
      <p:sp>
        <p:nvSpPr>
          <p:cNvPr id="63" name="Text Placeholder 62">
            <a:extLst>
              <a:ext uri="{FF2B5EF4-FFF2-40B4-BE49-F238E27FC236}">
                <a16:creationId xmlns:a16="http://schemas.microsoft.com/office/drawing/2014/main" id="{0748B9A3-70BE-4930-994F-00EFCDA51C5E}"/>
              </a:ext>
            </a:extLst>
          </p:cNvPr>
          <p:cNvSpPr>
            <a:spLocks noGrp="1"/>
          </p:cNvSpPr>
          <p:nvPr>
            <p:ph type="body" sz="quarter" idx="27"/>
          </p:nvPr>
        </p:nvSpPr>
        <p:spPr>
          <a:xfrm>
            <a:off x="2811826" y="2881982"/>
            <a:ext cx="3975054" cy="2966740"/>
          </a:xfrm>
        </p:spPr>
        <p:txBody>
          <a:bodyPr>
            <a:normAutofit/>
          </a:bodyPr>
          <a:lstStyle/>
          <a:p>
            <a:r>
              <a:rPr lang="es-MX" dirty="0"/>
              <a:t>En programación un ciclo es un tipo de instrucción la cual genera de manera repetitiva y finita la </a:t>
            </a:r>
            <a:r>
              <a:rPr lang="es-MX" dirty="0" err="1"/>
              <a:t>ejecucion</a:t>
            </a:r>
            <a:r>
              <a:rPr lang="es-MX" dirty="0"/>
              <a:t> de un conjunto de instrucciones.</a:t>
            </a:r>
            <a:endParaRPr lang="en-US" dirty="0"/>
          </a:p>
        </p:txBody>
      </p:sp>
      <p:sp>
        <p:nvSpPr>
          <p:cNvPr id="61" name="Text Placeholder 60">
            <a:extLst>
              <a:ext uri="{FF2B5EF4-FFF2-40B4-BE49-F238E27FC236}">
                <a16:creationId xmlns:a16="http://schemas.microsoft.com/office/drawing/2014/main" id="{182CD3FA-FD64-4651-A9ED-984F79C86FEE}"/>
              </a:ext>
            </a:extLst>
          </p:cNvPr>
          <p:cNvSpPr>
            <a:spLocks noGrp="1"/>
          </p:cNvSpPr>
          <p:nvPr>
            <p:ph type="body" sz="quarter" idx="17"/>
          </p:nvPr>
        </p:nvSpPr>
        <p:spPr>
          <a:xfrm>
            <a:off x="7378746" y="2881981"/>
            <a:ext cx="3695653" cy="3388189"/>
          </a:xfrm>
        </p:spPr>
        <p:txBody>
          <a:bodyPr>
            <a:normAutofit fontScale="85000" lnSpcReduction="20000"/>
          </a:bodyPr>
          <a:lstStyle/>
          <a:p>
            <a:r>
              <a:rPr lang="es-419" dirty="0" err="1"/>
              <a:t>for</a:t>
            </a:r>
            <a:r>
              <a:rPr lang="es-419" dirty="0"/>
              <a:t> </a:t>
            </a:r>
          </a:p>
          <a:p>
            <a:r>
              <a:rPr lang="es-419" dirty="0"/>
              <a:t>El ciclo FOR se inicia desde un cierto valor </a:t>
            </a:r>
            <a:r>
              <a:rPr lang="es-419" dirty="0" err="1"/>
              <a:t>numerirco</a:t>
            </a:r>
            <a:r>
              <a:rPr lang="es-419" dirty="0"/>
              <a:t> y es un ciclo que se repetirá el numero de veces que indique el usuario.</a:t>
            </a:r>
          </a:p>
          <a:p>
            <a:r>
              <a:rPr lang="es-419" dirty="0" err="1"/>
              <a:t>while</a:t>
            </a:r>
            <a:endParaRPr lang="es-419" dirty="0"/>
          </a:p>
          <a:p>
            <a:r>
              <a:rPr lang="es-419" dirty="0"/>
              <a:t>El ciclo WHILE es un ciclo que se repetirá mientras la condición dentro del ciclo se cumpla.</a:t>
            </a:r>
          </a:p>
          <a:p>
            <a:r>
              <a:rPr lang="es-419" dirty="0"/>
              <a:t>do-</a:t>
            </a:r>
            <a:r>
              <a:rPr lang="es-419" dirty="0" err="1"/>
              <a:t>while</a:t>
            </a:r>
            <a:endParaRPr lang="es-419" dirty="0"/>
          </a:p>
          <a:p>
            <a:r>
              <a:rPr lang="es-419" dirty="0"/>
              <a:t>Así como es ciclo WHILE, el ciclo DO, WHILE permitirá la ejecución de las instrucciones dentro del DO mientras se cumpla la condición final WHILE.</a:t>
            </a:r>
            <a:endParaRPr lang="en-US" dirty="0"/>
          </a:p>
        </p:txBody>
      </p:sp>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a:lstStyle/>
          <a:p>
            <a:r>
              <a:rPr lang="en-US" dirty="0"/>
              <a:t>8/06/20XX</a:t>
            </a:r>
          </a:p>
        </p:txBody>
      </p:sp>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a:lstStyle/>
          <a:p>
            <a:r>
              <a:rPr lang="en-US" dirty="0"/>
              <a:t>INTRODUCCION A LA POO</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14</a:t>
            </a:fld>
            <a:endParaRPr lang="en-US" dirty="0"/>
          </a:p>
        </p:txBody>
      </p:sp>
    </p:spTree>
    <p:extLst>
      <p:ext uri="{BB962C8B-B14F-4D97-AF65-F5344CB8AC3E}">
        <p14:creationId xmlns:p14="http://schemas.microsoft.com/office/powerpoint/2010/main" val="3324314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DB4F4C0-66F2-4AE9-ACA2-A28930730CAF}"/>
              </a:ext>
            </a:extLst>
          </p:cNvPr>
          <p:cNvSpPr>
            <a:spLocks noGrp="1"/>
          </p:cNvSpPr>
          <p:nvPr>
            <p:ph type="title"/>
          </p:nvPr>
        </p:nvSpPr>
        <p:spPr/>
        <p:txBody>
          <a:bodyPr/>
          <a:lstStyle/>
          <a:p>
            <a:r>
              <a:rPr lang="en-US" dirty="0">
                <a:ea typeface="+mn-ea"/>
                <a:cs typeface="+mn-cs"/>
              </a:rPr>
              <a:t>CICLOS</a:t>
            </a:r>
            <a:endParaRPr lang="en-US" dirty="0"/>
          </a:p>
        </p:txBody>
      </p:sp>
      <p:sp>
        <p:nvSpPr>
          <p:cNvPr id="5" name="Text Placeholder 4">
            <a:extLst>
              <a:ext uri="{FF2B5EF4-FFF2-40B4-BE49-F238E27FC236}">
                <a16:creationId xmlns:a16="http://schemas.microsoft.com/office/drawing/2014/main" id="{53BDE099-31E6-4A2D-AF0B-EAE4AB8B9737}"/>
              </a:ext>
            </a:extLst>
          </p:cNvPr>
          <p:cNvSpPr>
            <a:spLocks noGrp="1"/>
          </p:cNvSpPr>
          <p:nvPr>
            <p:ph type="body" sz="quarter" idx="15"/>
          </p:nvPr>
        </p:nvSpPr>
        <p:spPr>
          <a:xfrm>
            <a:off x="5237839" y="1538273"/>
            <a:ext cx="1706965" cy="492025"/>
          </a:xfrm>
        </p:spPr>
        <p:txBody>
          <a:bodyPr/>
          <a:lstStyle/>
          <a:p>
            <a:r>
              <a:rPr lang="en-ZA" dirty="0" err="1"/>
              <a:t>Construccion</a:t>
            </a:r>
            <a:r>
              <a:rPr lang="en-ZA" dirty="0"/>
              <a:t> de CICLOS</a:t>
            </a:r>
            <a:endParaRPr lang="en-US" dirty="0"/>
          </a:p>
        </p:txBody>
      </p:sp>
      <p:sp>
        <p:nvSpPr>
          <p:cNvPr id="20" name="Text Placeholder 19">
            <a:extLst>
              <a:ext uri="{FF2B5EF4-FFF2-40B4-BE49-F238E27FC236}">
                <a16:creationId xmlns:a16="http://schemas.microsoft.com/office/drawing/2014/main" id="{8F832CF7-7607-44FA-A6F6-3FF361BC8C54}"/>
              </a:ext>
            </a:extLst>
          </p:cNvPr>
          <p:cNvSpPr>
            <a:spLocks noGrp="1"/>
          </p:cNvSpPr>
          <p:nvPr>
            <p:ph type="body" sz="quarter" idx="20"/>
          </p:nvPr>
        </p:nvSpPr>
        <p:spPr>
          <a:xfrm>
            <a:off x="923731" y="2125136"/>
            <a:ext cx="5012765" cy="1547926"/>
          </a:xfrm>
        </p:spPr>
        <p:txBody>
          <a:bodyPr>
            <a:normAutofit/>
          </a:bodyPr>
          <a:lstStyle/>
          <a:p>
            <a:r>
              <a:rPr lang="pt-BR" sz="1100" b="0" i="0" dirty="0">
                <a:solidFill>
                  <a:srgbClr val="F92672"/>
                </a:solidFill>
                <a:effectLst/>
                <a:latin typeface="jetbrainsmono"/>
              </a:rPr>
              <a:t>for</a:t>
            </a:r>
            <a:r>
              <a:rPr lang="pt-BR" sz="1100" b="0" i="0" dirty="0">
                <a:solidFill>
                  <a:srgbClr val="F8F8F2"/>
                </a:solidFill>
                <a:effectLst/>
                <a:latin typeface="jetbrainsmono"/>
              </a:rPr>
              <a:t>(</a:t>
            </a:r>
            <a:r>
              <a:rPr lang="pt-BR" sz="1100" b="0" i="0" dirty="0">
                <a:solidFill>
                  <a:srgbClr val="F92672"/>
                </a:solidFill>
                <a:effectLst/>
                <a:latin typeface="jetbrainsmono"/>
              </a:rPr>
              <a:t>int</a:t>
            </a:r>
            <a:r>
              <a:rPr lang="pt-BR" sz="1100" b="0" i="0" dirty="0">
                <a:solidFill>
                  <a:srgbClr val="F8F8F2"/>
                </a:solidFill>
                <a:effectLst/>
                <a:latin typeface="jetbrainsmono"/>
              </a:rPr>
              <a:t> i = valor inicial; i &lt;= valor </a:t>
            </a:r>
            <a:r>
              <a:rPr lang="pt-BR" sz="1100" b="0" i="0" dirty="0">
                <a:solidFill>
                  <a:srgbClr val="F92672"/>
                </a:solidFill>
                <a:effectLst/>
                <a:latin typeface="jetbrainsmono"/>
              </a:rPr>
              <a:t>final</a:t>
            </a:r>
            <a:r>
              <a:rPr lang="pt-BR" sz="1100" b="0" i="0" dirty="0">
                <a:solidFill>
                  <a:srgbClr val="F8F8F2"/>
                </a:solidFill>
                <a:effectLst/>
                <a:latin typeface="jetbrainsmono"/>
              </a:rPr>
              <a:t>; i = i + paso) { .... .... </a:t>
            </a:r>
          </a:p>
          <a:p>
            <a:r>
              <a:rPr lang="pt-BR" sz="1100" b="0" i="0" dirty="0">
                <a:solidFill>
                  <a:srgbClr val="F8F8F2"/>
                </a:solidFill>
                <a:effectLst/>
                <a:latin typeface="jetbrainsmono"/>
              </a:rPr>
              <a:t>Bloque de Instrucciones</a:t>
            </a:r>
          </a:p>
          <a:p>
            <a:r>
              <a:rPr lang="pt-BR" sz="1100" b="0" i="0" dirty="0">
                <a:solidFill>
                  <a:srgbClr val="F8F8F2"/>
                </a:solidFill>
                <a:effectLst/>
                <a:latin typeface="jetbrainsmono"/>
              </a:rPr>
              <a:t>.... .... ....}</a:t>
            </a:r>
            <a:endParaRPr lang="en-US" sz="1100" dirty="0"/>
          </a:p>
        </p:txBody>
      </p:sp>
      <p:sp>
        <p:nvSpPr>
          <p:cNvPr id="13" name="Text Placeholder 12">
            <a:extLst>
              <a:ext uri="{FF2B5EF4-FFF2-40B4-BE49-F238E27FC236}">
                <a16:creationId xmlns:a16="http://schemas.microsoft.com/office/drawing/2014/main" id="{D68FEEAD-9F82-4D26-A696-EF776869AA98}"/>
              </a:ext>
            </a:extLst>
          </p:cNvPr>
          <p:cNvSpPr>
            <a:spLocks noGrp="1"/>
          </p:cNvSpPr>
          <p:nvPr>
            <p:ph type="body" sz="quarter" idx="25"/>
          </p:nvPr>
        </p:nvSpPr>
        <p:spPr>
          <a:xfrm>
            <a:off x="2545032" y="3467155"/>
            <a:ext cx="1209143" cy="492025"/>
          </a:xfrm>
        </p:spPr>
        <p:txBody>
          <a:bodyPr/>
          <a:lstStyle/>
          <a:p>
            <a:r>
              <a:rPr lang="en-ZA" dirty="0" err="1"/>
              <a:t>Ciclos</a:t>
            </a:r>
            <a:r>
              <a:rPr lang="en-ZA" dirty="0"/>
              <a:t>​</a:t>
            </a:r>
            <a:endParaRPr lang="en-US" dirty="0"/>
          </a:p>
        </p:txBody>
      </p:sp>
      <p:sp>
        <p:nvSpPr>
          <p:cNvPr id="19" name="Text Placeholder 18">
            <a:extLst>
              <a:ext uri="{FF2B5EF4-FFF2-40B4-BE49-F238E27FC236}">
                <a16:creationId xmlns:a16="http://schemas.microsoft.com/office/drawing/2014/main" id="{2AF1C9F2-F99F-4977-90E2-7421C5EFCC68}"/>
              </a:ext>
            </a:extLst>
          </p:cNvPr>
          <p:cNvSpPr>
            <a:spLocks noGrp="1"/>
          </p:cNvSpPr>
          <p:nvPr>
            <p:ph type="body" sz="quarter" idx="19"/>
          </p:nvPr>
        </p:nvSpPr>
        <p:spPr>
          <a:xfrm>
            <a:off x="8441651" y="3467155"/>
            <a:ext cx="1380681" cy="492025"/>
          </a:xfrm>
        </p:spPr>
        <p:txBody>
          <a:bodyPr/>
          <a:lstStyle/>
          <a:p>
            <a:r>
              <a:rPr lang="en-US" dirty="0" err="1"/>
              <a:t>Ciclos</a:t>
            </a:r>
            <a:endParaRPr lang="en-US" dirty="0"/>
          </a:p>
        </p:txBody>
      </p:sp>
      <p:sp>
        <p:nvSpPr>
          <p:cNvPr id="23" name="Text Placeholder 22">
            <a:extLst>
              <a:ext uri="{FF2B5EF4-FFF2-40B4-BE49-F238E27FC236}">
                <a16:creationId xmlns:a16="http://schemas.microsoft.com/office/drawing/2014/main" id="{DE6D523F-7738-4D52-A95F-0C60A7A17AD9}"/>
              </a:ext>
            </a:extLst>
          </p:cNvPr>
          <p:cNvSpPr>
            <a:spLocks noGrp="1"/>
          </p:cNvSpPr>
          <p:nvPr>
            <p:ph type="body" sz="quarter" idx="23"/>
          </p:nvPr>
        </p:nvSpPr>
        <p:spPr>
          <a:xfrm>
            <a:off x="6885839" y="4228495"/>
            <a:ext cx="3449520" cy="1250310"/>
          </a:xfrm>
        </p:spPr>
        <p:txBody>
          <a:bodyPr/>
          <a:lstStyle/>
          <a:p>
            <a:r>
              <a:rPr lang="en-US" dirty="0"/>
              <a:t>REGLAS DE LOS CICLOS</a:t>
            </a:r>
          </a:p>
          <a:p>
            <a:r>
              <a:rPr lang="en-US" dirty="0"/>
              <a:t>1.-Definidos</a:t>
            </a:r>
          </a:p>
          <a:p>
            <a:r>
              <a:rPr lang="en-US" dirty="0"/>
              <a:t>2.-Finitos</a:t>
            </a:r>
          </a:p>
        </p:txBody>
      </p:sp>
      <p:sp>
        <p:nvSpPr>
          <p:cNvPr id="6" name="Text Placeholder 5">
            <a:extLst>
              <a:ext uri="{FF2B5EF4-FFF2-40B4-BE49-F238E27FC236}">
                <a16:creationId xmlns:a16="http://schemas.microsoft.com/office/drawing/2014/main" id="{F4DB775F-7CF7-4E61-9E5F-87B4AB127542}"/>
              </a:ext>
            </a:extLst>
          </p:cNvPr>
          <p:cNvSpPr>
            <a:spLocks noGrp="1"/>
          </p:cNvSpPr>
          <p:nvPr>
            <p:ph type="body" sz="quarter" idx="17"/>
          </p:nvPr>
        </p:nvSpPr>
        <p:spPr>
          <a:xfrm>
            <a:off x="5237839" y="5407116"/>
            <a:ext cx="1706965" cy="492025"/>
          </a:xfrm>
        </p:spPr>
        <p:txBody>
          <a:bodyPr/>
          <a:lstStyle/>
          <a:p>
            <a:r>
              <a:rPr lang="en-ZA" dirty="0"/>
              <a:t>Inconvenient​</a:t>
            </a:r>
            <a:endParaRPr lang="en-US" dirty="0"/>
          </a:p>
        </p:txBody>
      </p:sp>
      <p:sp>
        <p:nvSpPr>
          <p:cNvPr id="48" name="Date Placeholder 47">
            <a:extLst>
              <a:ext uri="{FF2B5EF4-FFF2-40B4-BE49-F238E27FC236}">
                <a16:creationId xmlns:a16="http://schemas.microsoft.com/office/drawing/2014/main" id="{5B1F36C4-3001-4309-B39A-4CBE3001C87A}"/>
              </a:ext>
            </a:extLst>
          </p:cNvPr>
          <p:cNvSpPr>
            <a:spLocks noGrp="1"/>
          </p:cNvSpPr>
          <p:nvPr>
            <p:ph type="dt" sz="half" idx="10"/>
          </p:nvPr>
        </p:nvSpPr>
        <p:spPr>
          <a:xfrm>
            <a:off x="838200" y="6356350"/>
            <a:ext cx="2743200" cy="365125"/>
          </a:xfrm>
        </p:spPr>
        <p:txBody>
          <a:bodyPr/>
          <a:lstStyle/>
          <a:p>
            <a:r>
              <a:rPr lang="en-US" dirty="0"/>
              <a:t>8/06/20XX</a:t>
            </a:r>
          </a:p>
        </p:txBody>
      </p:sp>
      <p:sp>
        <p:nvSpPr>
          <p:cNvPr id="49" name="Footer Placeholder 48">
            <a:extLst>
              <a:ext uri="{FF2B5EF4-FFF2-40B4-BE49-F238E27FC236}">
                <a16:creationId xmlns:a16="http://schemas.microsoft.com/office/drawing/2014/main" id="{E417811B-8A88-4D3F-B8C1-3FB620AB9D84}"/>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0" name="Slide Number Placeholder 49">
            <a:extLst>
              <a:ext uri="{FF2B5EF4-FFF2-40B4-BE49-F238E27FC236}">
                <a16:creationId xmlns:a16="http://schemas.microsoft.com/office/drawing/2014/main" id="{BFB7C528-0C61-424C-B1CA-1E81969C44E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15</a:t>
            </a:fld>
            <a:endParaRPr lang="en-US" dirty="0"/>
          </a:p>
        </p:txBody>
      </p:sp>
      <p:sp>
        <p:nvSpPr>
          <p:cNvPr id="39" name="Rectangle 38">
            <a:extLst>
              <a:ext uri="{FF2B5EF4-FFF2-40B4-BE49-F238E27FC236}">
                <a16:creationId xmlns:a16="http://schemas.microsoft.com/office/drawing/2014/main" id="{8C505B0F-BF52-4666-932C-F0D307204AC6}"/>
              </a:ext>
              <a:ext uri="{C183D7F6-B498-43B3-948B-1728B52AA6E4}">
                <adec:decorative xmlns:adec="http://schemas.microsoft.com/office/drawing/2017/decorative" val="1"/>
              </a:ext>
            </a:extLst>
          </p:cNvPr>
          <p:cNvSpPr/>
          <p:nvPr/>
        </p:nvSpPr>
        <p:spPr>
          <a:xfrm>
            <a:off x="1007707" y="2254659"/>
            <a:ext cx="4928790" cy="1351669"/>
          </a:xfrm>
          <a:prstGeom prst="rect">
            <a:avLst/>
          </a:prstGeom>
          <a:noFill/>
          <a:ln w="254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FCD02CEE-2A4F-4154-BFEA-5F093E773FE7}"/>
              </a:ext>
              <a:ext uri="{C183D7F6-B498-43B3-948B-1728B52AA6E4}">
                <adec:decorative xmlns:adec="http://schemas.microsoft.com/office/drawing/2017/decorative" val="1"/>
              </a:ext>
            </a:extLst>
          </p:cNvPr>
          <p:cNvSpPr/>
          <p:nvPr/>
        </p:nvSpPr>
        <p:spPr>
          <a:xfrm>
            <a:off x="6801084" y="4192235"/>
            <a:ext cx="3667863" cy="1314870"/>
          </a:xfrm>
          <a:prstGeom prst="rect">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19">
            <a:extLst>
              <a:ext uri="{FF2B5EF4-FFF2-40B4-BE49-F238E27FC236}">
                <a16:creationId xmlns:a16="http://schemas.microsoft.com/office/drawing/2014/main" id="{9EDDD846-7A97-1551-D9C2-8809C9F666CB}"/>
              </a:ext>
            </a:extLst>
          </p:cNvPr>
          <p:cNvSpPr txBox="1">
            <a:spLocks/>
          </p:cNvSpPr>
          <p:nvPr/>
        </p:nvSpPr>
        <p:spPr>
          <a:xfrm>
            <a:off x="2353192" y="1760028"/>
            <a:ext cx="1914429" cy="492025"/>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200" kern="1200" cap="all" spc="200" baseline="0">
                <a:solidFill>
                  <a:schemeClr val="accent2">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a:t>
            </a:r>
          </a:p>
        </p:txBody>
      </p:sp>
      <p:sp>
        <p:nvSpPr>
          <p:cNvPr id="3" name="Text Placeholder 19">
            <a:extLst>
              <a:ext uri="{FF2B5EF4-FFF2-40B4-BE49-F238E27FC236}">
                <a16:creationId xmlns:a16="http://schemas.microsoft.com/office/drawing/2014/main" id="{67AC0AC8-648F-F185-00B9-6083DAC0893F}"/>
              </a:ext>
            </a:extLst>
          </p:cNvPr>
          <p:cNvSpPr txBox="1">
            <a:spLocks/>
          </p:cNvSpPr>
          <p:nvPr/>
        </p:nvSpPr>
        <p:spPr>
          <a:xfrm>
            <a:off x="7653385" y="1765901"/>
            <a:ext cx="1914429" cy="492025"/>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200" kern="1200" cap="all" spc="200" baseline="0">
                <a:solidFill>
                  <a:schemeClr val="accent2">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WHILE</a:t>
            </a:r>
          </a:p>
        </p:txBody>
      </p:sp>
      <p:sp>
        <p:nvSpPr>
          <p:cNvPr id="8" name="Rectangle 7">
            <a:extLst>
              <a:ext uri="{FF2B5EF4-FFF2-40B4-BE49-F238E27FC236}">
                <a16:creationId xmlns:a16="http://schemas.microsoft.com/office/drawing/2014/main" id="{33DBB914-041A-AE1D-5488-3C74CD36BBDA}"/>
              </a:ext>
              <a:ext uri="{C183D7F6-B498-43B3-948B-1728B52AA6E4}">
                <adec:decorative xmlns:adec="http://schemas.microsoft.com/office/drawing/2017/decorative" val="1"/>
              </a:ext>
            </a:extLst>
          </p:cNvPr>
          <p:cNvSpPr/>
          <p:nvPr/>
        </p:nvSpPr>
        <p:spPr>
          <a:xfrm>
            <a:off x="6255503" y="2267352"/>
            <a:ext cx="4928790" cy="1351669"/>
          </a:xfrm>
          <a:prstGeom prst="rect">
            <a:avLst/>
          </a:prstGeom>
          <a:noFill/>
          <a:ln w="254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9">
            <a:extLst>
              <a:ext uri="{FF2B5EF4-FFF2-40B4-BE49-F238E27FC236}">
                <a16:creationId xmlns:a16="http://schemas.microsoft.com/office/drawing/2014/main" id="{5E55C8EC-04D7-5A21-7055-EADE3F55E5AC}"/>
              </a:ext>
            </a:extLst>
          </p:cNvPr>
          <p:cNvSpPr txBox="1">
            <a:spLocks/>
          </p:cNvSpPr>
          <p:nvPr/>
        </p:nvSpPr>
        <p:spPr>
          <a:xfrm>
            <a:off x="6213515" y="2118044"/>
            <a:ext cx="5012765" cy="1547926"/>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200" kern="1200" cap="all" spc="200" baseline="0">
                <a:solidFill>
                  <a:schemeClr val="accent2">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b="0" i="0" dirty="0" err="1">
                <a:solidFill>
                  <a:srgbClr val="F92672"/>
                </a:solidFill>
                <a:effectLst/>
                <a:latin typeface="jetbrainsmono"/>
              </a:rPr>
              <a:t>while</a:t>
            </a:r>
            <a:r>
              <a:rPr lang="es-419" sz="1100" b="0" i="0" dirty="0">
                <a:solidFill>
                  <a:srgbClr val="F8F8F2"/>
                </a:solidFill>
                <a:effectLst/>
                <a:latin typeface="jetbrainsmono"/>
              </a:rPr>
              <a:t>(condición de finalización) </a:t>
            </a:r>
            <a:r>
              <a:rPr lang="es-419" sz="1100" b="0" i="0" dirty="0">
                <a:solidFill>
                  <a:srgbClr val="75715E"/>
                </a:solidFill>
                <a:effectLst/>
                <a:latin typeface="jetbrainsmono"/>
              </a:rPr>
              <a:t>//por ejemplo numero == 500</a:t>
            </a:r>
            <a:r>
              <a:rPr lang="es-419" sz="1100" b="0" i="0" dirty="0">
                <a:solidFill>
                  <a:srgbClr val="F8F8F2"/>
                </a:solidFill>
                <a:effectLst/>
                <a:latin typeface="jetbrainsmono"/>
              </a:rPr>
              <a:t> {.... .... </a:t>
            </a:r>
          </a:p>
          <a:p>
            <a:r>
              <a:rPr lang="es-419" sz="1100" b="0" i="0" dirty="0">
                <a:solidFill>
                  <a:srgbClr val="F8F8F2"/>
                </a:solidFill>
                <a:effectLst/>
                <a:latin typeface="jetbrainsmono"/>
              </a:rPr>
              <a:t>Bloque de Instrucciones</a:t>
            </a:r>
          </a:p>
          <a:p>
            <a:r>
              <a:rPr lang="es-419" sz="1100" b="0" i="0" dirty="0">
                <a:solidFill>
                  <a:srgbClr val="F8F8F2"/>
                </a:solidFill>
                <a:effectLst/>
                <a:latin typeface="jetbrainsmono"/>
              </a:rPr>
              <a:t>.... .... .... }</a:t>
            </a:r>
            <a:endParaRPr lang="en-US" sz="1100" dirty="0"/>
          </a:p>
        </p:txBody>
      </p:sp>
      <p:sp>
        <p:nvSpPr>
          <p:cNvPr id="15" name="Text Placeholder 19">
            <a:extLst>
              <a:ext uri="{FF2B5EF4-FFF2-40B4-BE49-F238E27FC236}">
                <a16:creationId xmlns:a16="http://schemas.microsoft.com/office/drawing/2014/main" id="{91AA6B9C-0070-4299-383E-037F682D0819}"/>
              </a:ext>
            </a:extLst>
          </p:cNvPr>
          <p:cNvSpPr txBox="1">
            <a:spLocks/>
          </p:cNvSpPr>
          <p:nvPr/>
        </p:nvSpPr>
        <p:spPr>
          <a:xfrm>
            <a:off x="2192388" y="3713167"/>
            <a:ext cx="1914429" cy="492025"/>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200" kern="1200" cap="all" spc="200" baseline="0">
                <a:solidFill>
                  <a:schemeClr val="accent2">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WHILE</a:t>
            </a:r>
          </a:p>
        </p:txBody>
      </p:sp>
      <p:sp>
        <p:nvSpPr>
          <p:cNvPr id="16" name="Rectangle 15">
            <a:extLst>
              <a:ext uri="{FF2B5EF4-FFF2-40B4-BE49-F238E27FC236}">
                <a16:creationId xmlns:a16="http://schemas.microsoft.com/office/drawing/2014/main" id="{CCE078D6-DB0A-8151-A312-15863FD0E1AB}"/>
              </a:ext>
              <a:ext uri="{C183D7F6-B498-43B3-948B-1728B52AA6E4}">
                <adec:decorative xmlns:adec="http://schemas.microsoft.com/office/drawing/2017/decorative" val="1"/>
              </a:ext>
            </a:extLst>
          </p:cNvPr>
          <p:cNvSpPr/>
          <p:nvPr/>
        </p:nvSpPr>
        <p:spPr>
          <a:xfrm>
            <a:off x="965718" y="4052841"/>
            <a:ext cx="4928790" cy="1351669"/>
          </a:xfrm>
          <a:prstGeom prst="rect">
            <a:avLst/>
          </a:prstGeom>
          <a:noFill/>
          <a:ln w="254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 Placeholder 19">
            <a:extLst>
              <a:ext uri="{FF2B5EF4-FFF2-40B4-BE49-F238E27FC236}">
                <a16:creationId xmlns:a16="http://schemas.microsoft.com/office/drawing/2014/main" id="{32C89A57-A62A-A456-A573-32EABB4B409B}"/>
              </a:ext>
            </a:extLst>
          </p:cNvPr>
          <p:cNvSpPr txBox="1">
            <a:spLocks/>
          </p:cNvSpPr>
          <p:nvPr/>
        </p:nvSpPr>
        <p:spPr>
          <a:xfrm>
            <a:off x="881743" y="3959179"/>
            <a:ext cx="5012765" cy="1547926"/>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200" kern="1200" cap="all" spc="200" baseline="0">
                <a:solidFill>
                  <a:schemeClr val="accent2">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419" sz="1100" b="0" i="0" dirty="0">
                <a:solidFill>
                  <a:srgbClr val="F92672"/>
                </a:solidFill>
                <a:effectLst/>
                <a:latin typeface="jetbrainsmono"/>
              </a:rPr>
              <a:t>do</a:t>
            </a:r>
            <a:r>
              <a:rPr lang="es-419" sz="1100" b="0" i="0" dirty="0">
                <a:solidFill>
                  <a:srgbClr val="F8F8F2"/>
                </a:solidFill>
                <a:effectLst/>
                <a:latin typeface="jetbrainsmono"/>
              </a:rPr>
              <a:t> </a:t>
            </a:r>
          </a:p>
          <a:p>
            <a:r>
              <a:rPr lang="es-419" sz="1100" b="0" i="0" dirty="0">
                <a:solidFill>
                  <a:srgbClr val="F8F8F2"/>
                </a:solidFill>
                <a:effectLst/>
                <a:latin typeface="jetbrainsmono"/>
              </a:rPr>
              <a:t>{ .... .... Bloque de Instrucciones</a:t>
            </a:r>
          </a:p>
          <a:p>
            <a:r>
              <a:rPr lang="es-419" sz="1100" b="0" i="0" dirty="0">
                <a:solidFill>
                  <a:srgbClr val="F8F8F2"/>
                </a:solidFill>
                <a:effectLst/>
                <a:latin typeface="jetbrainsmono"/>
              </a:rPr>
              <a:t>.... .... .... } </a:t>
            </a:r>
          </a:p>
          <a:p>
            <a:r>
              <a:rPr lang="es-419" sz="1100" b="0" i="0" dirty="0" err="1">
                <a:solidFill>
                  <a:srgbClr val="F92672"/>
                </a:solidFill>
                <a:effectLst/>
                <a:latin typeface="jetbrainsmono"/>
              </a:rPr>
              <a:t>while</a:t>
            </a:r>
            <a:r>
              <a:rPr lang="es-419" sz="1100" b="0" i="0" dirty="0">
                <a:solidFill>
                  <a:srgbClr val="F8F8F2"/>
                </a:solidFill>
                <a:effectLst/>
                <a:latin typeface="jetbrainsmono"/>
              </a:rPr>
              <a:t>(condición de finalización); </a:t>
            </a:r>
            <a:r>
              <a:rPr lang="es-419" sz="1100" b="0" i="0" dirty="0">
                <a:solidFill>
                  <a:srgbClr val="75715E"/>
                </a:solidFill>
                <a:effectLst/>
                <a:latin typeface="jetbrainsmono"/>
              </a:rPr>
              <a:t>//por ejemplo numero != 23</a:t>
            </a:r>
            <a:endParaRPr lang="en-US" sz="1100" dirty="0"/>
          </a:p>
        </p:txBody>
      </p:sp>
    </p:spTree>
    <p:extLst>
      <p:ext uri="{BB962C8B-B14F-4D97-AF65-F5344CB8AC3E}">
        <p14:creationId xmlns:p14="http://schemas.microsoft.com/office/powerpoint/2010/main" val="2372535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9AC5B5-DBFF-474A-8D9B-1133B9C0066D}"/>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noProof="0" dirty="0"/>
              <a:t>PRACTICA</a:t>
            </a:r>
          </a:p>
        </p:txBody>
      </p:sp>
      <p:sp>
        <p:nvSpPr>
          <p:cNvPr id="6" name="Text Placeholder 5">
            <a:extLst>
              <a:ext uri="{FF2B5EF4-FFF2-40B4-BE49-F238E27FC236}">
                <a16:creationId xmlns:a16="http://schemas.microsoft.com/office/drawing/2014/main" id="{5150278A-C855-49FF-BCD2-7E6BD3F90529}"/>
              </a:ext>
            </a:extLst>
          </p:cNvPr>
          <p:cNvSpPr>
            <a:spLocks noGrp="1"/>
          </p:cNvSpPr>
          <p:nvPr>
            <p:ph type="body" sz="quarter" idx="19"/>
          </p:nvPr>
        </p:nvSpPr>
        <p:spPr>
          <a:xfrm>
            <a:off x="2452699" y="1592681"/>
            <a:ext cx="7306060" cy="393427"/>
          </a:xfrm>
        </p:spPr>
        <p:txBody>
          <a:bodyPr/>
          <a:lstStyle/>
          <a:p>
            <a:r>
              <a:rPr lang="en-US" dirty="0"/>
              <a:t>USO DE CICLOS</a:t>
            </a:r>
          </a:p>
        </p:txBody>
      </p:sp>
      <p:sp>
        <p:nvSpPr>
          <p:cNvPr id="23" name="Text Placeholder 22">
            <a:extLst>
              <a:ext uri="{FF2B5EF4-FFF2-40B4-BE49-F238E27FC236}">
                <a16:creationId xmlns:a16="http://schemas.microsoft.com/office/drawing/2014/main" id="{2052F5BA-C743-4F56-BF96-3A70DB7B29D8}"/>
              </a:ext>
            </a:extLst>
          </p:cNvPr>
          <p:cNvSpPr>
            <a:spLocks noGrp="1"/>
          </p:cNvSpPr>
          <p:nvPr>
            <p:ph type="body" sz="quarter" idx="26"/>
          </p:nvPr>
        </p:nvSpPr>
        <p:spPr>
          <a:xfrm>
            <a:off x="1973698" y="3031460"/>
            <a:ext cx="1975104" cy="868680"/>
          </a:xfrm>
        </p:spPr>
        <p:txBody>
          <a:bodyPr/>
          <a:lstStyle/>
          <a:p>
            <a:r>
              <a:rPr lang="en-US" dirty="0" err="1"/>
              <a:t>Crea</a:t>
            </a:r>
            <a:r>
              <a:rPr lang="en-US" dirty="0"/>
              <a:t> un CONTADOR</a:t>
            </a:r>
          </a:p>
        </p:txBody>
      </p:sp>
      <p:sp>
        <p:nvSpPr>
          <p:cNvPr id="24" name="Text Placeholder 23">
            <a:extLst>
              <a:ext uri="{FF2B5EF4-FFF2-40B4-BE49-F238E27FC236}">
                <a16:creationId xmlns:a16="http://schemas.microsoft.com/office/drawing/2014/main" id="{0BA3A285-1B6B-47C7-A879-444362C4EFED}"/>
              </a:ext>
            </a:extLst>
          </p:cNvPr>
          <p:cNvSpPr>
            <a:spLocks noGrp="1"/>
          </p:cNvSpPr>
          <p:nvPr>
            <p:ph type="body" sz="quarter" idx="27"/>
          </p:nvPr>
        </p:nvSpPr>
        <p:spPr>
          <a:xfrm>
            <a:off x="5202976" y="3031460"/>
            <a:ext cx="1975104" cy="868680"/>
          </a:xfrm>
        </p:spPr>
        <p:txBody>
          <a:bodyPr/>
          <a:lstStyle/>
          <a:p>
            <a:r>
              <a:rPr lang="en-US" dirty="0" err="1"/>
              <a:t>Usando</a:t>
            </a:r>
            <a:r>
              <a:rPr lang="en-US" dirty="0"/>
              <a:t> WHILE</a:t>
            </a:r>
          </a:p>
        </p:txBody>
      </p:sp>
      <p:sp>
        <p:nvSpPr>
          <p:cNvPr id="25" name="Text Placeholder 24">
            <a:extLst>
              <a:ext uri="{FF2B5EF4-FFF2-40B4-BE49-F238E27FC236}">
                <a16:creationId xmlns:a16="http://schemas.microsoft.com/office/drawing/2014/main" id="{44B3A6EF-74CD-4CC3-BB15-24EAF0291D3A}"/>
              </a:ext>
            </a:extLst>
          </p:cNvPr>
          <p:cNvSpPr>
            <a:spLocks noGrp="1"/>
          </p:cNvSpPr>
          <p:nvPr>
            <p:ph type="body" sz="quarter" idx="28"/>
          </p:nvPr>
        </p:nvSpPr>
        <p:spPr>
          <a:xfrm>
            <a:off x="8346652" y="3031460"/>
            <a:ext cx="1975104" cy="868680"/>
          </a:xfrm>
        </p:spPr>
        <p:txBody>
          <a:bodyPr/>
          <a:lstStyle/>
          <a:p>
            <a:r>
              <a:rPr lang="en-US" dirty="0" err="1"/>
              <a:t>Usando</a:t>
            </a:r>
            <a:r>
              <a:rPr lang="en-US" dirty="0"/>
              <a:t> DO WHILE</a:t>
            </a:r>
          </a:p>
        </p:txBody>
      </p:sp>
      <p:sp>
        <p:nvSpPr>
          <p:cNvPr id="33" name="Text Placeholder 32">
            <a:extLst>
              <a:ext uri="{FF2B5EF4-FFF2-40B4-BE49-F238E27FC236}">
                <a16:creationId xmlns:a16="http://schemas.microsoft.com/office/drawing/2014/main" id="{6408E2D6-75F9-4B6D-83C6-E5C1D0785788}"/>
              </a:ext>
            </a:extLst>
          </p:cNvPr>
          <p:cNvSpPr>
            <a:spLocks noGrp="1"/>
          </p:cNvSpPr>
          <p:nvPr>
            <p:ph type="body" sz="quarter" idx="13"/>
          </p:nvPr>
        </p:nvSpPr>
        <p:spPr>
          <a:xfrm>
            <a:off x="1591695" y="4042386"/>
            <a:ext cx="2743200" cy="1148945"/>
          </a:xfrm>
        </p:spPr>
        <p:txBody>
          <a:bodyPr/>
          <a:lstStyle/>
          <a:p>
            <a:r>
              <a:rPr lang="en-US" dirty="0" err="1"/>
              <a:t>Crea</a:t>
            </a:r>
            <a:r>
              <a:rPr lang="en-US" dirty="0"/>
              <a:t> un </a:t>
            </a:r>
            <a:r>
              <a:rPr lang="en-US" dirty="0" err="1"/>
              <a:t>metodo</a:t>
            </a:r>
            <a:r>
              <a:rPr lang="en-US" dirty="0"/>
              <a:t> que </a:t>
            </a:r>
            <a:r>
              <a:rPr lang="en-US" dirty="0" err="1"/>
              <a:t>te</a:t>
            </a:r>
            <a:r>
              <a:rPr lang="en-US" dirty="0"/>
              <a:t> </a:t>
            </a:r>
            <a:r>
              <a:rPr lang="en-US" dirty="0" err="1"/>
              <a:t>imprima</a:t>
            </a:r>
            <a:r>
              <a:rPr lang="en-US" dirty="0"/>
              <a:t> </a:t>
            </a:r>
            <a:r>
              <a:rPr lang="en-US" dirty="0" err="1"/>
              <a:t>en</a:t>
            </a:r>
            <a:r>
              <a:rPr lang="en-US" dirty="0"/>
              <a:t> </a:t>
            </a:r>
            <a:r>
              <a:rPr lang="en-US" dirty="0" err="1"/>
              <a:t>consola</a:t>
            </a:r>
            <a:r>
              <a:rPr lang="en-US" dirty="0"/>
              <a:t> la </a:t>
            </a:r>
            <a:r>
              <a:rPr lang="en-US" dirty="0" err="1"/>
              <a:t>cuenta</a:t>
            </a:r>
            <a:r>
              <a:rPr lang="en-US" dirty="0"/>
              <a:t> del 1 al 10 </a:t>
            </a:r>
            <a:r>
              <a:rPr lang="en-US" dirty="0" err="1"/>
              <a:t>usando</a:t>
            </a:r>
            <a:r>
              <a:rPr lang="en-US" dirty="0"/>
              <a:t> </a:t>
            </a:r>
            <a:r>
              <a:rPr lang="en-US" dirty="0" err="1"/>
              <a:t>el</a:t>
            </a:r>
            <a:r>
              <a:rPr lang="en-US" dirty="0"/>
              <a:t> </a:t>
            </a:r>
            <a:r>
              <a:rPr lang="en-US" dirty="0" err="1"/>
              <a:t>ciclo</a:t>
            </a:r>
            <a:r>
              <a:rPr lang="en-US" dirty="0"/>
              <a:t> FOR.</a:t>
            </a:r>
          </a:p>
        </p:txBody>
      </p:sp>
      <p:sp>
        <p:nvSpPr>
          <p:cNvPr id="34" name="Text Placeholder 33">
            <a:extLst>
              <a:ext uri="{FF2B5EF4-FFF2-40B4-BE49-F238E27FC236}">
                <a16:creationId xmlns:a16="http://schemas.microsoft.com/office/drawing/2014/main" id="{53AB9469-72E1-430D-8BF6-AEEEBDE86C7B}"/>
              </a:ext>
            </a:extLst>
          </p:cNvPr>
          <p:cNvSpPr>
            <a:spLocks noGrp="1"/>
          </p:cNvSpPr>
          <p:nvPr>
            <p:ph type="body" sz="quarter" idx="29"/>
          </p:nvPr>
        </p:nvSpPr>
        <p:spPr>
          <a:xfrm>
            <a:off x="4820973" y="4042387"/>
            <a:ext cx="2743200" cy="1148945"/>
          </a:xfrm>
        </p:spPr>
        <p:txBody>
          <a:bodyPr/>
          <a:lstStyle/>
          <a:p>
            <a:r>
              <a:rPr lang="en-US" dirty="0" err="1"/>
              <a:t>Crea</a:t>
            </a:r>
            <a:r>
              <a:rPr lang="en-US" dirty="0"/>
              <a:t> </a:t>
            </a:r>
            <a:r>
              <a:rPr lang="en-US" dirty="0" err="1"/>
              <a:t>el</a:t>
            </a:r>
            <a:r>
              <a:rPr lang="en-US" dirty="0"/>
              <a:t> </a:t>
            </a:r>
            <a:r>
              <a:rPr lang="en-US" dirty="0" err="1"/>
              <a:t>mismo</a:t>
            </a:r>
            <a:r>
              <a:rPr lang="en-US" dirty="0"/>
              <a:t> Contador </a:t>
            </a:r>
            <a:r>
              <a:rPr lang="en-US" dirty="0" err="1"/>
              <a:t>usando</a:t>
            </a:r>
            <a:r>
              <a:rPr lang="en-US" dirty="0"/>
              <a:t> </a:t>
            </a:r>
            <a:r>
              <a:rPr lang="en-US" dirty="0" err="1"/>
              <a:t>el</a:t>
            </a:r>
            <a:r>
              <a:rPr lang="en-US" dirty="0"/>
              <a:t> </a:t>
            </a:r>
            <a:r>
              <a:rPr lang="en-US" dirty="0" err="1"/>
              <a:t>ciclo</a:t>
            </a:r>
            <a:r>
              <a:rPr lang="en-US" dirty="0"/>
              <a:t> WHILE.</a:t>
            </a:r>
          </a:p>
        </p:txBody>
      </p:sp>
      <p:sp>
        <p:nvSpPr>
          <p:cNvPr id="35" name="Text Placeholder 34">
            <a:extLst>
              <a:ext uri="{FF2B5EF4-FFF2-40B4-BE49-F238E27FC236}">
                <a16:creationId xmlns:a16="http://schemas.microsoft.com/office/drawing/2014/main" id="{83F37B6A-147E-428A-8A0A-66906B67C611}"/>
              </a:ext>
            </a:extLst>
          </p:cNvPr>
          <p:cNvSpPr>
            <a:spLocks noGrp="1"/>
          </p:cNvSpPr>
          <p:nvPr>
            <p:ph type="body" sz="quarter" idx="30"/>
          </p:nvPr>
        </p:nvSpPr>
        <p:spPr>
          <a:xfrm>
            <a:off x="7964649" y="4042386"/>
            <a:ext cx="2743200" cy="1148945"/>
          </a:xfrm>
        </p:spPr>
        <p:txBody>
          <a:bodyPr/>
          <a:lstStyle/>
          <a:p>
            <a:r>
              <a:rPr lang="en-US" dirty="0" err="1"/>
              <a:t>Crea</a:t>
            </a:r>
            <a:r>
              <a:rPr lang="en-US" dirty="0"/>
              <a:t> </a:t>
            </a:r>
            <a:r>
              <a:rPr lang="en-US" dirty="0" err="1"/>
              <a:t>el</a:t>
            </a:r>
            <a:r>
              <a:rPr lang="en-US" dirty="0"/>
              <a:t> </a:t>
            </a:r>
            <a:r>
              <a:rPr lang="en-US" dirty="0" err="1"/>
              <a:t>mismo</a:t>
            </a:r>
            <a:r>
              <a:rPr lang="en-US" dirty="0"/>
              <a:t> Contador </a:t>
            </a:r>
            <a:r>
              <a:rPr lang="en-US" dirty="0" err="1"/>
              <a:t>usando</a:t>
            </a:r>
            <a:r>
              <a:rPr lang="en-US" dirty="0"/>
              <a:t> DO WHILE</a:t>
            </a:r>
          </a:p>
        </p:txBody>
      </p:sp>
      <p:sp>
        <p:nvSpPr>
          <p:cNvPr id="36" name="Date Placeholder 35">
            <a:extLst>
              <a:ext uri="{FF2B5EF4-FFF2-40B4-BE49-F238E27FC236}">
                <a16:creationId xmlns:a16="http://schemas.microsoft.com/office/drawing/2014/main" id="{2138E7D7-EAED-45BA-8679-6A7129C1370B}"/>
              </a:ext>
            </a:extLst>
          </p:cNvPr>
          <p:cNvSpPr>
            <a:spLocks noGrp="1"/>
          </p:cNvSpPr>
          <p:nvPr>
            <p:ph type="dt" sz="half" idx="10"/>
          </p:nvPr>
        </p:nvSpPr>
        <p:spPr>
          <a:xfrm>
            <a:off x="838200" y="6356350"/>
            <a:ext cx="2743200" cy="365125"/>
          </a:xfrm>
        </p:spPr>
        <p:txBody>
          <a:bodyPr/>
          <a:lstStyle/>
          <a:p>
            <a:r>
              <a:rPr lang="en-US" dirty="0"/>
              <a:t>8/06/20XX</a:t>
            </a:r>
          </a:p>
        </p:txBody>
      </p:sp>
      <p:sp>
        <p:nvSpPr>
          <p:cNvPr id="37" name="Footer Placeholder 36">
            <a:extLst>
              <a:ext uri="{FF2B5EF4-FFF2-40B4-BE49-F238E27FC236}">
                <a16:creationId xmlns:a16="http://schemas.microsoft.com/office/drawing/2014/main" id="{4257A396-7594-402C-B2A9-4678A0607CF5}"/>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38" name="Slide Number Placeholder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16</a:t>
            </a:fld>
            <a:endParaRPr lang="en-US" dirty="0"/>
          </a:p>
        </p:txBody>
      </p:sp>
    </p:spTree>
    <p:extLst>
      <p:ext uri="{BB962C8B-B14F-4D97-AF65-F5344CB8AC3E}">
        <p14:creationId xmlns:p14="http://schemas.microsoft.com/office/powerpoint/2010/main" val="3313535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p:txBody>
          <a:bodyPr/>
          <a:lstStyle/>
          <a:p>
            <a:r>
              <a:rPr kumimoji="0" lang="en-US" sz="2800" b="0" i="0" u="none" strike="noStrike" kern="1200" cap="all" spc="400" normalizeH="0" baseline="0" noProof="0" dirty="0">
                <a:ln w="19050">
                  <a:solidFill>
                    <a:schemeClr val="accent6"/>
                  </a:solidFill>
                </a:ln>
                <a:noFill/>
                <a:effectLst/>
                <a:uLnTx/>
                <a:uFillTx/>
                <a:latin typeface="+mj-lt"/>
                <a:ea typeface="+mn-ea"/>
                <a:cs typeface="+mn-cs"/>
              </a:rPr>
              <a:t>CONDICIONALES</a:t>
            </a:r>
            <a:endParaRPr lang="en-US"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60" name="Text Placeholder 59">
            <a:extLst>
              <a:ext uri="{FF2B5EF4-FFF2-40B4-BE49-F238E27FC236}">
                <a16:creationId xmlns:a16="http://schemas.microsoft.com/office/drawing/2014/main" id="{999D91A5-2E97-401C-8485-4C6A03228C0C}"/>
              </a:ext>
            </a:extLst>
          </p:cNvPr>
          <p:cNvSpPr>
            <a:spLocks noGrp="1"/>
          </p:cNvSpPr>
          <p:nvPr>
            <p:ph type="body" sz="quarter" idx="16"/>
          </p:nvPr>
        </p:nvSpPr>
        <p:spPr>
          <a:xfrm>
            <a:off x="2811826" y="2502477"/>
            <a:ext cx="3975054" cy="426393"/>
          </a:xfrm>
        </p:spPr>
        <p:txBody>
          <a:bodyPr/>
          <a:lstStyle/>
          <a:p>
            <a:r>
              <a:rPr lang="en-ZA" dirty="0"/>
              <a:t>Que es un CONDICIONAL​</a:t>
            </a:r>
            <a:endParaRPr lang="en-US" dirty="0"/>
          </a:p>
        </p:txBody>
      </p:sp>
      <p:sp>
        <p:nvSpPr>
          <p:cNvPr id="62" name="Text Placeholder 61">
            <a:extLst>
              <a:ext uri="{FF2B5EF4-FFF2-40B4-BE49-F238E27FC236}">
                <a16:creationId xmlns:a16="http://schemas.microsoft.com/office/drawing/2014/main" id="{A7D48779-F2E1-4699-AD47-17420A5B31B9}"/>
              </a:ext>
            </a:extLst>
          </p:cNvPr>
          <p:cNvSpPr>
            <a:spLocks noGrp="1"/>
          </p:cNvSpPr>
          <p:nvPr>
            <p:ph type="body" sz="quarter" idx="18"/>
          </p:nvPr>
        </p:nvSpPr>
        <p:spPr>
          <a:xfrm>
            <a:off x="7378746" y="2502477"/>
            <a:ext cx="3695653" cy="426393"/>
          </a:xfrm>
        </p:spPr>
        <p:txBody>
          <a:bodyPr/>
          <a:lstStyle/>
          <a:p>
            <a:r>
              <a:rPr lang="en-US" dirty="0" err="1"/>
              <a:t>Instrucciones</a:t>
            </a:r>
            <a:r>
              <a:rPr lang="en-US" dirty="0"/>
              <a:t> de </a:t>
            </a:r>
            <a:r>
              <a:rPr lang="en-US" dirty="0" err="1"/>
              <a:t>ciclos</a:t>
            </a:r>
            <a:r>
              <a:rPr lang="en-US" dirty="0"/>
              <a:t>​</a:t>
            </a:r>
          </a:p>
        </p:txBody>
      </p:sp>
      <p:sp>
        <p:nvSpPr>
          <p:cNvPr id="63" name="Text Placeholder 62">
            <a:extLst>
              <a:ext uri="{FF2B5EF4-FFF2-40B4-BE49-F238E27FC236}">
                <a16:creationId xmlns:a16="http://schemas.microsoft.com/office/drawing/2014/main" id="{0748B9A3-70BE-4930-994F-00EFCDA51C5E}"/>
              </a:ext>
            </a:extLst>
          </p:cNvPr>
          <p:cNvSpPr>
            <a:spLocks noGrp="1"/>
          </p:cNvSpPr>
          <p:nvPr>
            <p:ph type="body" sz="quarter" idx="27"/>
          </p:nvPr>
        </p:nvSpPr>
        <p:spPr>
          <a:xfrm>
            <a:off x="2811826" y="2881982"/>
            <a:ext cx="3975054" cy="2966740"/>
          </a:xfrm>
        </p:spPr>
        <p:txBody>
          <a:bodyPr>
            <a:normAutofit/>
          </a:bodyPr>
          <a:lstStyle/>
          <a:p>
            <a:r>
              <a:rPr lang="es-419" dirty="0"/>
              <a:t>Un condicional, permite establecer una serie de reglas al interior de nuestro programa, que nos ayudan a determinar qué acciones llevar a cabo dadas ciertas circunstancias. </a:t>
            </a:r>
            <a:endParaRPr lang="en-US" dirty="0"/>
          </a:p>
        </p:txBody>
      </p:sp>
      <p:sp>
        <p:nvSpPr>
          <p:cNvPr id="61" name="Text Placeholder 60">
            <a:extLst>
              <a:ext uri="{FF2B5EF4-FFF2-40B4-BE49-F238E27FC236}">
                <a16:creationId xmlns:a16="http://schemas.microsoft.com/office/drawing/2014/main" id="{182CD3FA-FD64-4651-A9ED-984F79C86FEE}"/>
              </a:ext>
            </a:extLst>
          </p:cNvPr>
          <p:cNvSpPr>
            <a:spLocks noGrp="1"/>
          </p:cNvSpPr>
          <p:nvPr>
            <p:ph type="body" sz="quarter" idx="17"/>
          </p:nvPr>
        </p:nvSpPr>
        <p:spPr>
          <a:xfrm>
            <a:off x="7378746" y="2881981"/>
            <a:ext cx="3695653" cy="3388189"/>
          </a:xfrm>
        </p:spPr>
        <p:txBody>
          <a:bodyPr>
            <a:normAutofit fontScale="70000" lnSpcReduction="20000"/>
          </a:bodyPr>
          <a:lstStyle/>
          <a:p>
            <a:r>
              <a:rPr lang="es-419" dirty="0"/>
              <a:t>IF </a:t>
            </a:r>
          </a:p>
          <a:p>
            <a:r>
              <a:rPr lang="es-419" dirty="0"/>
              <a:t>Usa una condición dentro del IF la cual puede ser FALSA O VERDADERA, solo se ejecuta el código dentro del IF si la condición es VERDADERA.</a:t>
            </a:r>
          </a:p>
          <a:p>
            <a:r>
              <a:rPr lang="es-419" dirty="0"/>
              <a:t>IF-ELSE</a:t>
            </a:r>
          </a:p>
          <a:p>
            <a:r>
              <a:rPr lang="es-419" dirty="0"/>
              <a:t>Usa una condición dentro del IF-ELSE la cual puede ser FALSA O VERDADERA, solo se ejecuta el código dentro del IF si la condición es VERDADERA y de ser FALSA se ejecutara el código dentro del ELSE.</a:t>
            </a:r>
          </a:p>
          <a:p>
            <a:r>
              <a:rPr lang="es-419" dirty="0"/>
              <a:t>SWTCH</a:t>
            </a:r>
          </a:p>
          <a:p>
            <a:r>
              <a:rPr lang="es-419" dirty="0"/>
              <a:t>Así como su nombre lo dice, esta condición es un </a:t>
            </a:r>
            <a:r>
              <a:rPr lang="es-419" dirty="0" err="1"/>
              <a:t>swtich</a:t>
            </a:r>
            <a:r>
              <a:rPr lang="es-419" dirty="0"/>
              <a:t> que ejecutara el código del valor que tenga asignado nuestro SWITCH y a ese valor lo llamaremos un CASE.</a:t>
            </a:r>
            <a:endParaRPr lang="en-US" dirty="0"/>
          </a:p>
        </p:txBody>
      </p:sp>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a:lstStyle/>
          <a:p>
            <a:r>
              <a:rPr lang="en-US" dirty="0"/>
              <a:t>8/06/20XX</a:t>
            </a:r>
          </a:p>
        </p:txBody>
      </p:sp>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a:lstStyle/>
          <a:p>
            <a:r>
              <a:rPr lang="en-US" dirty="0"/>
              <a:t>INTRODUCCION A LA POO</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17</a:t>
            </a:fld>
            <a:endParaRPr lang="en-US" dirty="0"/>
          </a:p>
        </p:txBody>
      </p:sp>
    </p:spTree>
    <p:extLst>
      <p:ext uri="{BB962C8B-B14F-4D97-AF65-F5344CB8AC3E}">
        <p14:creationId xmlns:p14="http://schemas.microsoft.com/office/powerpoint/2010/main" val="740162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DB4F4C0-66F2-4AE9-ACA2-A28930730CAF}"/>
              </a:ext>
            </a:extLst>
          </p:cNvPr>
          <p:cNvSpPr>
            <a:spLocks noGrp="1"/>
          </p:cNvSpPr>
          <p:nvPr>
            <p:ph type="title"/>
          </p:nvPr>
        </p:nvSpPr>
        <p:spPr/>
        <p:txBody>
          <a:bodyPr/>
          <a:lstStyle/>
          <a:p>
            <a:r>
              <a:rPr kumimoji="0" lang="en-US" sz="2800" b="0" i="0" u="none" strike="noStrike" kern="1200" cap="all" spc="400" normalizeH="0" baseline="0" noProof="0" dirty="0">
                <a:ln w="19050">
                  <a:solidFill>
                    <a:schemeClr val="bg1"/>
                  </a:solidFill>
                </a:ln>
                <a:noFill/>
                <a:effectLst/>
                <a:uLnTx/>
                <a:uFillTx/>
                <a:latin typeface="+mj-lt"/>
                <a:ea typeface="+mn-ea"/>
                <a:cs typeface="+mn-cs"/>
              </a:rPr>
              <a:t>CONDICIONALES</a:t>
            </a:r>
            <a:endParaRPr lang="en-US" dirty="0"/>
          </a:p>
        </p:txBody>
      </p:sp>
      <p:sp>
        <p:nvSpPr>
          <p:cNvPr id="5" name="Text Placeholder 4">
            <a:extLst>
              <a:ext uri="{FF2B5EF4-FFF2-40B4-BE49-F238E27FC236}">
                <a16:creationId xmlns:a16="http://schemas.microsoft.com/office/drawing/2014/main" id="{53BDE099-31E6-4A2D-AF0B-EAE4AB8B9737}"/>
              </a:ext>
            </a:extLst>
          </p:cNvPr>
          <p:cNvSpPr>
            <a:spLocks noGrp="1"/>
          </p:cNvSpPr>
          <p:nvPr>
            <p:ph type="body" sz="quarter" idx="15"/>
          </p:nvPr>
        </p:nvSpPr>
        <p:spPr>
          <a:xfrm>
            <a:off x="5066523" y="1461479"/>
            <a:ext cx="2085746" cy="568820"/>
          </a:xfrm>
        </p:spPr>
        <p:txBody>
          <a:bodyPr>
            <a:normAutofit/>
          </a:bodyPr>
          <a:lstStyle/>
          <a:p>
            <a:r>
              <a:rPr lang="en-ZA" dirty="0" err="1"/>
              <a:t>Construccion</a:t>
            </a:r>
            <a:r>
              <a:rPr lang="en-ZA" dirty="0"/>
              <a:t> de LOS CONDICIONALES</a:t>
            </a:r>
            <a:endParaRPr lang="en-US" dirty="0"/>
          </a:p>
        </p:txBody>
      </p:sp>
      <p:sp>
        <p:nvSpPr>
          <p:cNvPr id="20" name="Text Placeholder 19">
            <a:extLst>
              <a:ext uri="{FF2B5EF4-FFF2-40B4-BE49-F238E27FC236}">
                <a16:creationId xmlns:a16="http://schemas.microsoft.com/office/drawing/2014/main" id="{8F832CF7-7607-44FA-A6F6-3FF361BC8C54}"/>
              </a:ext>
            </a:extLst>
          </p:cNvPr>
          <p:cNvSpPr>
            <a:spLocks noGrp="1"/>
          </p:cNvSpPr>
          <p:nvPr>
            <p:ph type="body" sz="quarter" idx="20"/>
          </p:nvPr>
        </p:nvSpPr>
        <p:spPr>
          <a:xfrm>
            <a:off x="923731" y="2125136"/>
            <a:ext cx="5012765" cy="1547926"/>
          </a:xfrm>
        </p:spPr>
        <p:txBody>
          <a:bodyPr>
            <a:normAutofit/>
          </a:bodyPr>
          <a:lstStyle/>
          <a:p>
            <a:r>
              <a:rPr lang="en-US" sz="1600" b="0" i="0" dirty="0">
                <a:solidFill>
                  <a:srgbClr val="F92672"/>
                </a:solidFill>
                <a:effectLst/>
                <a:latin typeface="jetbrainsmono"/>
              </a:rPr>
              <a:t>IF</a:t>
            </a:r>
            <a:r>
              <a:rPr lang="en-US" sz="1600" b="0" i="0" dirty="0">
                <a:solidFill>
                  <a:srgbClr val="F8F8F2"/>
                </a:solidFill>
                <a:effectLst/>
                <a:latin typeface="jetbrainsmono"/>
              </a:rPr>
              <a:t> (A=</a:t>
            </a:r>
            <a:r>
              <a:rPr lang="en-US" sz="1600" b="0" i="0" dirty="0">
                <a:solidFill>
                  <a:schemeClr val="bg1"/>
                </a:solidFill>
                <a:effectLst/>
                <a:latin typeface="jetbrainsmono"/>
              </a:rPr>
              <a:t>0)</a:t>
            </a:r>
            <a:r>
              <a:rPr lang="en-US" sz="1600" b="0" i="0" dirty="0">
                <a:solidFill>
                  <a:srgbClr val="F8F8F2"/>
                </a:solidFill>
                <a:effectLst/>
                <a:latin typeface="jetbrainsmono"/>
              </a:rPr>
              <a:t> </a:t>
            </a:r>
            <a:r>
              <a:rPr lang="pt-BR" sz="1100" b="0" i="0" dirty="0">
                <a:solidFill>
                  <a:srgbClr val="F8F8F2"/>
                </a:solidFill>
                <a:effectLst/>
                <a:latin typeface="jetbrainsmono"/>
              </a:rPr>
              <a:t>{ .... .... </a:t>
            </a:r>
          </a:p>
          <a:p>
            <a:r>
              <a:rPr lang="en-US" sz="1100" b="0" i="0" dirty="0">
                <a:solidFill>
                  <a:srgbClr val="F92672"/>
                </a:solidFill>
                <a:effectLst/>
                <a:latin typeface="jetbrainsmono"/>
              </a:rPr>
              <a:t>PRINT</a:t>
            </a:r>
            <a:r>
              <a:rPr lang="en-US" sz="1100" b="0" i="0" dirty="0">
                <a:solidFill>
                  <a:srgbClr val="F8F8F2"/>
                </a:solidFill>
                <a:effectLst/>
                <a:latin typeface="jetbrainsmono"/>
              </a:rPr>
              <a:t> </a:t>
            </a:r>
            <a:r>
              <a:rPr lang="en-US" sz="1100" b="0" i="0" dirty="0">
                <a:solidFill>
                  <a:srgbClr val="E6DB74"/>
                </a:solidFill>
                <a:effectLst/>
                <a:latin typeface="jetbrainsmono"/>
              </a:rPr>
              <a:t>"A vale 0“</a:t>
            </a:r>
          </a:p>
          <a:p>
            <a:r>
              <a:rPr lang="pt-BR" sz="1100" b="0" i="0" dirty="0">
                <a:solidFill>
                  <a:srgbClr val="F8F8F2"/>
                </a:solidFill>
                <a:effectLst/>
                <a:latin typeface="jetbrainsmono"/>
              </a:rPr>
              <a:t>.... .... ....}</a:t>
            </a:r>
          </a:p>
        </p:txBody>
      </p:sp>
      <p:sp>
        <p:nvSpPr>
          <p:cNvPr id="23" name="Text Placeholder 22">
            <a:extLst>
              <a:ext uri="{FF2B5EF4-FFF2-40B4-BE49-F238E27FC236}">
                <a16:creationId xmlns:a16="http://schemas.microsoft.com/office/drawing/2014/main" id="{DE6D523F-7738-4D52-A95F-0C60A7A17AD9}"/>
              </a:ext>
            </a:extLst>
          </p:cNvPr>
          <p:cNvSpPr>
            <a:spLocks noGrp="1"/>
          </p:cNvSpPr>
          <p:nvPr>
            <p:ph type="body" sz="quarter" idx="23"/>
          </p:nvPr>
        </p:nvSpPr>
        <p:spPr>
          <a:xfrm>
            <a:off x="6885839" y="4228495"/>
            <a:ext cx="3449520" cy="1250310"/>
          </a:xfrm>
        </p:spPr>
        <p:txBody>
          <a:bodyPr/>
          <a:lstStyle/>
          <a:p>
            <a:r>
              <a:rPr lang="en-US" dirty="0"/>
              <a:t>REGLAS DE LOS CONDICIONALES</a:t>
            </a:r>
          </a:p>
          <a:p>
            <a:r>
              <a:rPr lang="en-US" dirty="0"/>
              <a:t>1.-Definidos.</a:t>
            </a:r>
          </a:p>
          <a:p>
            <a:r>
              <a:rPr lang="en-US" dirty="0"/>
              <a:t>2.-CONDICIONES NO AMBIGUAS.</a:t>
            </a:r>
          </a:p>
        </p:txBody>
      </p:sp>
      <p:sp>
        <p:nvSpPr>
          <p:cNvPr id="48" name="Date Placeholder 47">
            <a:extLst>
              <a:ext uri="{FF2B5EF4-FFF2-40B4-BE49-F238E27FC236}">
                <a16:creationId xmlns:a16="http://schemas.microsoft.com/office/drawing/2014/main" id="{5B1F36C4-3001-4309-B39A-4CBE3001C87A}"/>
              </a:ext>
            </a:extLst>
          </p:cNvPr>
          <p:cNvSpPr>
            <a:spLocks noGrp="1"/>
          </p:cNvSpPr>
          <p:nvPr>
            <p:ph type="dt" sz="half" idx="10"/>
          </p:nvPr>
        </p:nvSpPr>
        <p:spPr>
          <a:xfrm>
            <a:off x="838200" y="6356350"/>
            <a:ext cx="2743200" cy="365125"/>
          </a:xfrm>
        </p:spPr>
        <p:txBody>
          <a:bodyPr/>
          <a:lstStyle/>
          <a:p>
            <a:r>
              <a:rPr lang="en-US" dirty="0"/>
              <a:t>8/06/20XX</a:t>
            </a:r>
          </a:p>
        </p:txBody>
      </p:sp>
      <p:sp>
        <p:nvSpPr>
          <p:cNvPr id="49" name="Footer Placeholder 48">
            <a:extLst>
              <a:ext uri="{FF2B5EF4-FFF2-40B4-BE49-F238E27FC236}">
                <a16:creationId xmlns:a16="http://schemas.microsoft.com/office/drawing/2014/main" id="{E417811B-8A88-4D3F-B8C1-3FB620AB9D84}"/>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0" name="Slide Number Placeholder 49">
            <a:extLst>
              <a:ext uri="{FF2B5EF4-FFF2-40B4-BE49-F238E27FC236}">
                <a16:creationId xmlns:a16="http://schemas.microsoft.com/office/drawing/2014/main" id="{BFB7C528-0C61-424C-B1CA-1E81969C44E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18</a:t>
            </a:fld>
            <a:endParaRPr lang="en-US" dirty="0"/>
          </a:p>
        </p:txBody>
      </p:sp>
      <p:sp>
        <p:nvSpPr>
          <p:cNvPr id="39" name="Rectangle 38">
            <a:extLst>
              <a:ext uri="{FF2B5EF4-FFF2-40B4-BE49-F238E27FC236}">
                <a16:creationId xmlns:a16="http://schemas.microsoft.com/office/drawing/2014/main" id="{8C505B0F-BF52-4666-932C-F0D307204AC6}"/>
              </a:ext>
              <a:ext uri="{C183D7F6-B498-43B3-948B-1728B52AA6E4}">
                <adec:decorative xmlns:adec="http://schemas.microsoft.com/office/drawing/2017/decorative" val="1"/>
              </a:ext>
            </a:extLst>
          </p:cNvPr>
          <p:cNvSpPr/>
          <p:nvPr/>
        </p:nvSpPr>
        <p:spPr>
          <a:xfrm>
            <a:off x="1007707" y="2254659"/>
            <a:ext cx="4928790" cy="1351669"/>
          </a:xfrm>
          <a:prstGeom prst="rect">
            <a:avLst/>
          </a:prstGeom>
          <a:noFill/>
          <a:ln w="254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FCD02CEE-2A4F-4154-BFEA-5F093E773FE7}"/>
              </a:ext>
              <a:ext uri="{C183D7F6-B498-43B3-948B-1728B52AA6E4}">
                <adec:decorative xmlns:adec="http://schemas.microsoft.com/office/drawing/2017/decorative" val="1"/>
              </a:ext>
            </a:extLst>
          </p:cNvPr>
          <p:cNvSpPr/>
          <p:nvPr/>
        </p:nvSpPr>
        <p:spPr>
          <a:xfrm>
            <a:off x="6801084" y="4192235"/>
            <a:ext cx="3667863" cy="1314870"/>
          </a:xfrm>
          <a:prstGeom prst="rect">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19">
            <a:extLst>
              <a:ext uri="{FF2B5EF4-FFF2-40B4-BE49-F238E27FC236}">
                <a16:creationId xmlns:a16="http://schemas.microsoft.com/office/drawing/2014/main" id="{9EDDD846-7A97-1551-D9C2-8809C9F666CB}"/>
              </a:ext>
            </a:extLst>
          </p:cNvPr>
          <p:cNvSpPr txBox="1">
            <a:spLocks/>
          </p:cNvSpPr>
          <p:nvPr/>
        </p:nvSpPr>
        <p:spPr>
          <a:xfrm>
            <a:off x="2353192" y="1760028"/>
            <a:ext cx="1914429" cy="492025"/>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200" kern="1200" cap="all" spc="200" baseline="0">
                <a:solidFill>
                  <a:schemeClr val="accent2">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IF</a:t>
            </a:r>
          </a:p>
        </p:txBody>
      </p:sp>
      <p:sp>
        <p:nvSpPr>
          <p:cNvPr id="3" name="Text Placeholder 19">
            <a:extLst>
              <a:ext uri="{FF2B5EF4-FFF2-40B4-BE49-F238E27FC236}">
                <a16:creationId xmlns:a16="http://schemas.microsoft.com/office/drawing/2014/main" id="{67AC0AC8-648F-F185-00B9-6083DAC0893F}"/>
              </a:ext>
            </a:extLst>
          </p:cNvPr>
          <p:cNvSpPr txBox="1">
            <a:spLocks/>
          </p:cNvSpPr>
          <p:nvPr/>
        </p:nvSpPr>
        <p:spPr>
          <a:xfrm>
            <a:off x="7653385" y="1765901"/>
            <a:ext cx="1914429" cy="492025"/>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200" kern="1200" cap="all" spc="200" baseline="0">
                <a:solidFill>
                  <a:schemeClr val="accent2">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IF-ELSE</a:t>
            </a:r>
          </a:p>
        </p:txBody>
      </p:sp>
      <p:sp>
        <p:nvSpPr>
          <p:cNvPr id="8" name="Rectangle 7">
            <a:extLst>
              <a:ext uri="{FF2B5EF4-FFF2-40B4-BE49-F238E27FC236}">
                <a16:creationId xmlns:a16="http://schemas.microsoft.com/office/drawing/2014/main" id="{33DBB914-041A-AE1D-5488-3C74CD36BBDA}"/>
              </a:ext>
              <a:ext uri="{C183D7F6-B498-43B3-948B-1728B52AA6E4}">
                <adec:decorative xmlns:adec="http://schemas.microsoft.com/office/drawing/2017/decorative" val="1"/>
              </a:ext>
            </a:extLst>
          </p:cNvPr>
          <p:cNvSpPr/>
          <p:nvPr/>
        </p:nvSpPr>
        <p:spPr>
          <a:xfrm>
            <a:off x="6255503" y="2267352"/>
            <a:ext cx="4928790" cy="1351669"/>
          </a:xfrm>
          <a:prstGeom prst="rect">
            <a:avLst/>
          </a:prstGeom>
          <a:noFill/>
          <a:ln w="254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9">
            <a:extLst>
              <a:ext uri="{FF2B5EF4-FFF2-40B4-BE49-F238E27FC236}">
                <a16:creationId xmlns:a16="http://schemas.microsoft.com/office/drawing/2014/main" id="{5E55C8EC-04D7-5A21-7055-EADE3F55E5AC}"/>
              </a:ext>
            </a:extLst>
          </p:cNvPr>
          <p:cNvSpPr txBox="1">
            <a:spLocks/>
          </p:cNvSpPr>
          <p:nvPr/>
        </p:nvSpPr>
        <p:spPr>
          <a:xfrm>
            <a:off x="6213515" y="2118044"/>
            <a:ext cx="5012765" cy="1547926"/>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200" kern="1200" cap="all" spc="200" baseline="0">
                <a:solidFill>
                  <a:schemeClr val="accent2">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i="0" dirty="0">
                <a:solidFill>
                  <a:srgbClr val="F92672"/>
                </a:solidFill>
                <a:effectLst/>
                <a:latin typeface="jetbrainsmono"/>
              </a:rPr>
              <a:t>IF</a:t>
            </a:r>
            <a:r>
              <a:rPr lang="en-US" sz="1400" b="0" i="0" dirty="0">
                <a:solidFill>
                  <a:srgbClr val="F8F8F2"/>
                </a:solidFill>
                <a:effectLst/>
                <a:latin typeface="jetbrainsmono"/>
              </a:rPr>
              <a:t> (A=</a:t>
            </a:r>
            <a:r>
              <a:rPr lang="en-US" sz="1400" dirty="0">
                <a:solidFill>
                  <a:schemeClr val="bg1"/>
                </a:solidFill>
                <a:latin typeface="jetbrainsmono"/>
              </a:rPr>
              <a:t>0</a:t>
            </a:r>
            <a:r>
              <a:rPr lang="en-US" sz="1400" dirty="0">
                <a:solidFill>
                  <a:srgbClr val="F8F8F2"/>
                </a:solidFill>
                <a:latin typeface="jetbrainsmono"/>
              </a:rPr>
              <a:t>)</a:t>
            </a:r>
            <a:r>
              <a:rPr lang="es-419" sz="1100" b="0" i="0" dirty="0">
                <a:solidFill>
                  <a:srgbClr val="F8F8F2"/>
                </a:solidFill>
                <a:effectLst/>
                <a:latin typeface="jetbrainsmono"/>
              </a:rPr>
              <a:t>{.... .... </a:t>
            </a:r>
          </a:p>
          <a:p>
            <a:r>
              <a:rPr lang="en-US" sz="1100" b="0" i="0" dirty="0">
                <a:solidFill>
                  <a:srgbClr val="F92672"/>
                </a:solidFill>
                <a:effectLst/>
                <a:latin typeface="jetbrainsmono"/>
              </a:rPr>
              <a:t>PRINT</a:t>
            </a:r>
            <a:r>
              <a:rPr lang="en-US" sz="1100" b="0" i="0" dirty="0">
                <a:solidFill>
                  <a:srgbClr val="F8F8F2"/>
                </a:solidFill>
                <a:effectLst/>
                <a:latin typeface="jetbrainsmono"/>
              </a:rPr>
              <a:t> </a:t>
            </a:r>
            <a:r>
              <a:rPr lang="en-US" sz="1100" b="0" i="0" dirty="0">
                <a:solidFill>
                  <a:srgbClr val="E6DB74"/>
                </a:solidFill>
                <a:effectLst/>
                <a:latin typeface="jetbrainsmono"/>
              </a:rPr>
              <a:t>"A vale 0"</a:t>
            </a:r>
            <a:r>
              <a:rPr lang="es-419" sz="1100" b="0" i="0" dirty="0">
                <a:solidFill>
                  <a:srgbClr val="F8F8F2"/>
                </a:solidFill>
                <a:effectLst/>
                <a:latin typeface="jetbrainsmono"/>
              </a:rPr>
              <a:t>.... .... .... }</a:t>
            </a:r>
          </a:p>
          <a:p>
            <a:r>
              <a:rPr lang="en-US" sz="1400" b="0" i="0" dirty="0">
                <a:solidFill>
                  <a:srgbClr val="F92672"/>
                </a:solidFill>
                <a:effectLst/>
                <a:latin typeface="jetbrainsmono"/>
              </a:rPr>
              <a:t>ELSE</a:t>
            </a:r>
            <a:r>
              <a:rPr lang="es-419" sz="1100" b="0" i="0" dirty="0">
                <a:solidFill>
                  <a:srgbClr val="F8F8F2"/>
                </a:solidFill>
                <a:effectLst/>
                <a:latin typeface="jetbrainsmono"/>
              </a:rPr>
              <a:t> {.... .... </a:t>
            </a:r>
            <a:endParaRPr lang="en-US" sz="1100" b="0" i="0" dirty="0">
              <a:solidFill>
                <a:srgbClr val="F8F8F2"/>
              </a:solidFill>
              <a:effectLst/>
              <a:latin typeface="jetbrainsmono"/>
            </a:endParaRPr>
          </a:p>
          <a:p>
            <a:r>
              <a:rPr lang="en-US" sz="1100" b="0" i="0" dirty="0">
                <a:solidFill>
                  <a:srgbClr val="F92672"/>
                </a:solidFill>
                <a:effectLst/>
                <a:latin typeface="jetbrainsmono"/>
              </a:rPr>
              <a:t>PRINT</a:t>
            </a:r>
            <a:r>
              <a:rPr lang="en-US" sz="1100" b="0" i="0" dirty="0">
                <a:solidFill>
                  <a:srgbClr val="F8F8F2"/>
                </a:solidFill>
                <a:effectLst/>
                <a:latin typeface="jetbrainsmono"/>
              </a:rPr>
              <a:t> </a:t>
            </a:r>
            <a:r>
              <a:rPr lang="en-US" sz="1100" b="0" i="0" dirty="0">
                <a:solidFill>
                  <a:srgbClr val="E6DB74"/>
                </a:solidFill>
                <a:effectLst/>
                <a:latin typeface="jetbrainsmono"/>
              </a:rPr>
              <a:t>"A NO vale 0"</a:t>
            </a:r>
            <a:r>
              <a:rPr lang="es-419" sz="1100" b="0" i="0" dirty="0">
                <a:solidFill>
                  <a:srgbClr val="F8F8F2"/>
                </a:solidFill>
                <a:effectLst/>
                <a:latin typeface="jetbrainsmono"/>
              </a:rPr>
              <a:t>.... .... .... }</a:t>
            </a:r>
          </a:p>
        </p:txBody>
      </p:sp>
      <p:sp>
        <p:nvSpPr>
          <p:cNvPr id="15" name="Text Placeholder 19">
            <a:extLst>
              <a:ext uri="{FF2B5EF4-FFF2-40B4-BE49-F238E27FC236}">
                <a16:creationId xmlns:a16="http://schemas.microsoft.com/office/drawing/2014/main" id="{91AA6B9C-0070-4299-383E-037F682D0819}"/>
              </a:ext>
            </a:extLst>
          </p:cNvPr>
          <p:cNvSpPr txBox="1">
            <a:spLocks/>
          </p:cNvSpPr>
          <p:nvPr/>
        </p:nvSpPr>
        <p:spPr>
          <a:xfrm>
            <a:off x="2192388" y="3713167"/>
            <a:ext cx="1914429" cy="492025"/>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200" kern="1200" cap="all" spc="200" baseline="0">
                <a:solidFill>
                  <a:schemeClr val="accent2">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SWITCH</a:t>
            </a:r>
          </a:p>
        </p:txBody>
      </p:sp>
      <p:sp>
        <p:nvSpPr>
          <p:cNvPr id="16" name="Rectangle 15">
            <a:extLst>
              <a:ext uri="{FF2B5EF4-FFF2-40B4-BE49-F238E27FC236}">
                <a16:creationId xmlns:a16="http://schemas.microsoft.com/office/drawing/2014/main" id="{CCE078D6-DB0A-8151-A312-15863FD0E1AB}"/>
              </a:ext>
              <a:ext uri="{C183D7F6-B498-43B3-948B-1728B52AA6E4}">
                <adec:decorative xmlns:adec="http://schemas.microsoft.com/office/drawing/2017/decorative" val="1"/>
              </a:ext>
            </a:extLst>
          </p:cNvPr>
          <p:cNvSpPr/>
          <p:nvPr/>
        </p:nvSpPr>
        <p:spPr>
          <a:xfrm>
            <a:off x="965718" y="4052841"/>
            <a:ext cx="4928790" cy="1740381"/>
          </a:xfrm>
          <a:prstGeom prst="rect">
            <a:avLst/>
          </a:prstGeom>
          <a:noFill/>
          <a:ln w="254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 Placeholder 19">
            <a:extLst>
              <a:ext uri="{FF2B5EF4-FFF2-40B4-BE49-F238E27FC236}">
                <a16:creationId xmlns:a16="http://schemas.microsoft.com/office/drawing/2014/main" id="{32C89A57-A62A-A456-A573-32EABB4B409B}"/>
              </a:ext>
            </a:extLst>
          </p:cNvPr>
          <p:cNvSpPr txBox="1">
            <a:spLocks/>
          </p:cNvSpPr>
          <p:nvPr/>
        </p:nvSpPr>
        <p:spPr>
          <a:xfrm>
            <a:off x="881743" y="4130271"/>
            <a:ext cx="5012765" cy="1547926"/>
          </a:xfrm>
          <a:prstGeom prst="rect">
            <a:avLst/>
          </a:prstGeom>
        </p:spPr>
        <p:txBody>
          <a:bodyPr vert="horz" lIns="91440" tIns="45720" rIns="91440" bIns="45720" rtlCol="0" anchor="ctr">
            <a:normAutofit fontScale="85000" lnSpcReduction="20000"/>
          </a:bodyPr>
          <a:lstStyle>
            <a:lvl1pPr marL="0" indent="0" algn="ctr" defTabSz="914400" rtl="0" eaLnBrk="1" latinLnBrk="0" hangingPunct="1">
              <a:lnSpc>
                <a:spcPct val="100000"/>
              </a:lnSpc>
              <a:spcBef>
                <a:spcPts val="1000"/>
              </a:spcBef>
              <a:buFont typeface="Arial" panose="020B0604020202020204" pitchFamily="34" charset="0"/>
              <a:buNone/>
              <a:defRPr sz="1200" kern="1200" cap="all" spc="200" baseline="0">
                <a:solidFill>
                  <a:schemeClr val="accent2">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i="0" dirty="0">
                <a:solidFill>
                  <a:srgbClr val="F92672"/>
                </a:solidFill>
                <a:effectLst/>
                <a:latin typeface="jetbrainsmono"/>
              </a:rPr>
              <a:t>SWITCH</a:t>
            </a:r>
            <a:r>
              <a:rPr lang="en-US" sz="1600" b="0" i="0" dirty="0">
                <a:solidFill>
                  <a:srgbClr val="F8F8F2"/>
                </a:solidFill>
                <a:effectLst/>
                <a:latin typeface="jetbrainsmono"/>
              </a:rPr>
              <a:t> (A)</a:t>
            </a:r>
          </a:p>
          <a:p>
            <a:r>
              <a:rPr lang="en-US" sz="1600" b="0" i="0" dirty="0">
                <a:solidFill>
                  <a:srgbClr val="F92672"/>
                </a:solidFill>
                <a:effectLst/>
                <a:latin typeface="jetbrainsmono"/>
              </a:rPr>
              <a:t>CASE</a:t>
            </a:r>
            <a:r>
              <a:rPr lang="en-US" sz="1600" b="0" i="0" dirty="0">
                <a:solidFill>
                  <a:srgbClr val="F8F8F2"/>
                </a:solidFill>
                <a:effectLst/>
                <a:latin typeface="jetbrainsmono"/>
              </a:rPr>
              <a:t> </a:t>
            </a:r>
            <a:r>
              <a:rPr lang="en-US" sz="1600" b="0" i="0" dirty="0">
                <a:solidFill>
                  <a:srgbClr val="AE81FF"/>
                </a:solidFill>
                <a:effectLst/>
                <a:latin typeface="jetbrainsmono"/>
              </a:rPr>
              <a:t>0</a:t>
            </a:r>
            <a:r>
              <a:rPr lang="en-US" sz="1600" b="0" i="0" dirty="0">
                <a:solidFill>
                  <a:srgbClr val="F8F8F2"/>
                </a:solidFill>
                <a:effectLst/>
                <a:latin typeface="jetbrainsmono"/>
              </a:rPr>
              <a:t>: </a:t>
            </a:r>
          </a:p>
          <a:p>
            <a:r>
              <a:rPr lang="en-US" sz="1600" b="0" i="0" dirty="0">
                <a:solidFill>
                  <a:srgbClr val="F92672"/>
                </a:solidFill>
                <a:effectLst/>
                <a:latin typeface="jetbrainsmono"/>
              </a:rPr>
              <a:t>PRINT</a:t>
            </a:r>
            <a:r>
              <a:rPr lang="en-US" sz="1600" b="0" i="0" dirty="0">
                <a:solidFill>
                  <a:srgbClr val="F8F8F2"/>
                </a:solidFill>
                <a:effectLst/>
                <a:latin typeface="jetbrainsmono"/>
              </a:rPr>
              <a:t> </a:t>
            </a:r>
            <a:r>
              <a:rPr lang="en-US" sz="1600" b="0" i="0" dirty="0">
                <a:solidFill>
                  <a:srgbClr val="E6DB74"/>
                </a:solidFill>
                <a:effectLst/>
                <a:latin typeface="jetbrainsmono"/>
              </a:rPr>
              <a:t>"A vale 0"</a:t>
            </a:r>
            <a:r>
              <a:rPr lang="en-US" sz="1600" b="0" i="0" dirty="0">
                <a:solidFill>
                  <a:srgbClr val="F8F8F2"/>
                </a:solidFill>
                <a:effectLst/>
                <a:latin typeface="jetbrainsmono"/>
              </a:rPr>
              <a:t> </a:t>
            </a:r>
          </a:p>
          <a:p>
            <a:r>
              <a:rPr lang="en-US" sz="1600" b="0" i="0" dirty="0">
                <a:solidFill>
                  <a:srgbClr val="F92672"/>
                </a:solidFill>
                <a:effectLst/>
                <a:latin typeface="jetbrainsmono"/>
              </a:rPr>
              <a:t>CASE</a:t>
            </a:r>
            <a:r>
              <a:rPr lang="en-US" sz="1600" b="0" i="0" dirty="0">
                <a:solidFill>
                  <a:srgbClr val="F8F8F2"/>
                </a:solidFill>
                <a:effectLst/>
                <a:latin typeface="jetbrainsmono"/>
              </a:rPr>
              <a:t> </a:t>
            </a:r>
            <a:r>
              <a:rPr lang="en-US" sz="1600" b="0" i="0" dirty="0">
                <a:solidFill>
                  <a:srgbClr val="AE81FF"/>
                </a:solidFill>
                <a:effectLst/>
                <a:latin typeface="jetbrainsmono"/>
              </a:rPr>
              <a:t>1</a:t>
            </a:r>
            <a:r>
              <a:rPr lang="en-US" sz="1600" b="0" i="0" dirty="0">
                <a:solidFill>
                  <a:srgbClr val="F8F8F2"/>
                </a:solidFill>
                <a:effectLst/>
                <a:latin typeface="jetbrainsmono"/>
              </a:rPr>
              <a:t>: </a:t>
            </a:r>
          </a:p>
          <a:p>
            <a:r>
              <a:rPr lang="en-US" sz="1600" b="0" i="0" dirty="0">
                <a:solidFill>
                  <a:srgbClr val="F92672"/>
                </a:solidFill>
                <a:effectLst/>
                <a:latin typeface="jetbrainsmono"/>
              </a:rPr>
              <a:t>PRINT</a:t>
            </a:r>
            <a:r>
              <a:rPr lang="en-US" sz="1600" b="0" i="0" dirty="0">
                <a:solidFill>
                  <a:srgbClr val="F8F8F2"/>
                </a:solidFill>
                <a:effectLst/>
                <a:latin typeface="jetbrainsmono"/>
              </a:rPr>
              <a:t> </a:t>
            </a:r>
            <a:r>
              <a:rPr lang="en-US" sz="1600" b="0" i="0" dirty="0">
                <a:solidFill>
                  <a:srgbClr val="E6DB74"/>
                </a:solidFill>
                <a:effectLst/>
                <a:latin typeface="jetbrainsmono"/>
              </a:rPr>
              <a:t>"A vale 1"</a:t>
            </a:r>
            <a:endParaRPr lang="en-US" sz="1100" dirty="0"/>
          </a:p>
        </p:txBody>
      </p:sp>
    </p:spTree>
    <p:extLst>
      <p:ext uri="{BB962C8B-B14F-4D97-AF65-F5344CB8AC3E}">
        <p14:creationId xmlns:p14="http://schemas.microsoft.com/office/powerpoint/2010/main" val="3390467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a:xfrm>
            <a:off x="729015" y="1643321"/>
            <a:ext cx="6110324" cy="466344"/>
          </a:xfrm>
        </p:spPr>
        <p:txBody>
          <a:bodyPr/>
          <a:lstStyle/>
          <a:p>
            <a:r>
              <a:rPr kumimoji="0" lang="en-US" sz="2800" b="0" i="0" u="none" strike="noStrike" kern="1200" cap="all" spc="400" normalizeH="0" baseline="0" noProof="0" dirty="0">
                <a:ln w="19050">
                  <a:solidFill>
                    <a:schemeClr val="accent5"/>
                  </a:solidFill>
                </a:ln>
                <a:noFill/>
                <a:effectLst/>
                <a:uLnTx/>
                <a:uFillTx/>
                <a:latin typeface="+mj-lt"/>
                <a:ea typeface="+mn-ea"/>
                <a:cs typeface="+mn-cs"/>
              </a:rPr>
              <a:t>RESUMEN DE LA LECCION</a:t>
            </a:r>
            <a:endParaRPr lang="en-US" dirty="0"/>
          </a:p>
        </p:txBody>
      </p:sp>
      <p:sp>
        <p:nvSpPr>
          <p:cNvPr id="4" name="Text Placeholder 3">
            <a:extLst>
              <a:ext uri="{FF2B5EF4-FFF2-40B4-BE49-F238E27FC236}">
                <a16:creationId xmlns:a16="http://schemas.microsoft.com/office/drawing/2014/main" id="{2BE9939B-FA21-4FA1-A5DB-10BED2CBB0F7}"/>
              </a:ext>
            </a:extLst>
          </p:cNvPr>
          <p:cNvSpPr>
            <a:spLocks noGrp="1"/>
          </p:cNvSpPr>
          <p:nvPr>
            <p:ph type="body" sz="quarter" idx="14"/>
          </p:nvPr>
        </p:nvSpPr>
        <p:spPr>
          <a:xfrm>
            <a:off x="838200" y="2903417"/>
            <a:ext cx="3035881" cy="991689"/>
          </a:xfrm>
        </p:spPr>
        <p:txBody>
          <a:bodyPr anchor="ctr">
            <a:normAutofit/>
          </a:bodyPr>
          <a:lstStyle/>
          <a:p>
            <a:pPr algn="ctr"/>
            <a:r>
              <a:rPr lang="es-419" sz="2000" dirty="0"/>
              <a:t>instrucciones</a:t>
            </a:r>
          </a:p>
        </p:txBody>
      </p:sp>
      <p:sp>
        <p:nvSpPr>
          <p:cNvPr id="5" name="Text Placeholder 4">
            <a:extLst>
              <a:ext uri="{FF2B5EF4-FFF2-40B4-BE49-F238E27FC236}">
                <a16:creationId xmlns:a16="http://schemas.microsoft.com/office/drawing/2014/main" id="{1622F212-1398-4A65-88AF-8CF7AA202C16}"/>
              </a:ext>
            </a:extLst>
          </p:cNvPr>
          <p:cNvSpPr>
            <a:spLocks noGrp="1"/>
          </p:cNvSpPr>
          <p:nvPr>
            <p:ph type="body" sz="quarter" idx="20"/>
          </p:nvPr>
        </p:nvSpPr>
        <p:spPr>
          <a:xfrm>
            <a:off x="816075" y="4076963"/>
            <a:ext cx="3035881" cy="1485635"/>
          </a:xfrm>
        </p:spPr>
        <p:txBody>
          <a:bodyPr/>
          <a:lstStyle/>
          <a:p>
            <a:r>
              <a:rPr lang="es-MX" dirty="0"/>
              <a:t>FOR, WHILE, DO-WHILE.</a:t>
            </a:r>
          </a:p>
          <a:p>
            <a:r>
              <a:rPr lang="es-MX" dirty="0"/>
              <a:t>IF,IF-ELSE,SWTICH</a:t>
            </a:r>
            <a:endParaRPr lang="en-US" dirty="0"/>
          </a:p>
        </p:txBody>
      </p:sp>
      <p:sp>
        <p:nvSpPr>
          <p:cNvPr id="8" name="Text Placeholder 7">
            <a:extLst>
              <a:ext uri="{FF2B5EF4-FFF2-40B4-BE49-F238E27FC236}">
                <a16:creationId xmlns:a16="http://schemas.microsoft.com/office/drawing/2014/main" id="{1D0370D4-F190-42D8-9B6E-CD2F019E9759}"/>
              </a:ext>
            </a:extLst>
          </p:cNvPr>
          <p:cNvSpPr>
            <a:spLocks noGrp="1"/>
          </p:cNvSpPr>
          <p:nvPr>
            <p:ph type="body" sz="quarter" idx="24"/>
          </p:nvPr>
        </p:nvSpPr>
        <p:spPr>
          <a:xfrm>
            <a:off x="4689632" y="2883205"/>
            <a:ext cx="3076820" cy="991689"/>
          </a:xfrm>
        </p:spPr>
        <p:txBody>
          <a:bodyPr anchor="ctr">
            <a:normAutofit/>
          </a:bodyPr>
          <a:lstStyle/>
          <a:p>
            <a:r>
              <a:rPr lang="es-419" sz="2000" dirty="0"/>
              <a:t>Conocimientos</a:t>
            </a:r>
          </a:p>
        </p:txBody>
      </p:sp>
      <p:sp>
        <p:nvSpPr>
          <p:cNvPr id="6" name="Text Placeholder 5">
            <a:extLst>
              <a:ext uri="{FF2B5EF4-FFF2-40B4-BE49-F238E27FC236}">
                <a16:creationId xmlns:a16="http://schemas.microsoft.com/office/drawing/2014/main" id="{DB6DFCE7-1E3B-4E8A-8EE5-65C858B45D3D}"/>
              </a:ext>
            </a:extLst>
          </p:cNvPr>
          <p:cNvSpPr>
            <a:spLocks noGrp="1"/>
          </p:cNvSpPr>
          <p:nvPr>
            <p:ph type="body" sz="quarter" idx="21"/>
          </p:nvPr>
        </p:nvSpPr>
        <p:spPr>
          <a:xfrm>
            <a:off x="4689632" y="4076963"/>
            <a:ext cx="3035880" cy="2071910"/>
          </a:xfrm>
        </p:spPr>
        <p:txBody>
          <a:bodyPr>
            <a:noAutofit/>
          </a:bodyPr>
          <a:lstStyle/>
          <a:p>
            <a:r>
              <a:rPr lang="es-MX" sz="1100" dirty="0"/>
              <a:t>Ciclos y su uso</a:t>
            </a:r>
          </a:p>
          <a:p>
            <a:r>
              <a:rPr lang="es-MX" sz="1100" dirty="0"/>
              <a:t>Condicionales y su uso</a:t>
            </a:r>
            <a:endParaRPr lang="en-US" sz="1100" dirty="0"/>
          </a:p>
          <a:p>
            <a:r>
              <a:rPr lang="en-ZA" sz="1100" dirty="0"/>
              <a:t>​</a:t>
            </a:r>
          </a:p>
        </p:txBody>
      </p:sp>
      <p:sp>
        <p:nvSpPr>
          <p:cNvPr id="9" name="Text Placeholder 8">
            <a:extLst>
              <a:ext uri="{FF2B5EF4-FFF2-40B4-BE49-F238E27FC236}">
                <a16:creationId xmlns:a16="http://schemas.microsoft.com/office/drawing/2014/main" id="{54617D84-E4AF-4684-828C-7122D1E9D012}"/>
              </a:ext>
            </a:extLst>
          </p:cNvPr>
          <p:cNvSpPr>
            <a:spLocks noGrp="1"/>
          </p:cNvSpPr>
          <p:nvPr>
            <p:ph type="body" sz="quarter" idx="25"/>
          </p:nvPr>
        </p:nvSpPr>
        <p:spPr>
          <a:xfrm>
            <a:off x="8248561" y="2883204"/>
            <a:ext cx="3338387" cy="991689"/>
          </a:xfrm>
        </p:spPr>
        <p:txBody>
          <a:bodyPr anchor="ctr">
            <a:normAutofit/>
          </a:bodyPr>
          <a:lstStyle/>
          <a:p>
            <a:r>
              <a:rPr lang="es-419" sz="1800" dirty="0" err="1"/>
              <a:t>SiguienteS</a:t>
            </a:r>
            <a:r>
              <a:rPr lang="es-419" sz="1800" dirty="0"/>
              <a:t> </a:t>
            </a:r>
            <a:r>
              <a:rPr lang="es-419" sz="1800" dirty="0" err="1"/>
              <a:t>claseS</a:t>
            </a:r>
            <a:endParaRPr lang="es-419" sz="1800" dirty="0"/>
          </a:p>
        </p:txBody>
      </p:sp>
      <p:sp>
        <p:nvSpPr>
          <p:cNvPr id="7" name="Text Placeholder 6">
            <a:extLst>
              <a:ext uri="{FF2B5EF4-FFF2-40B4-BE49-F238E27FC236}">
                <a16:creationId xmlns:a16="http://schemas.microsoft.com/office/drawing/2014/main" id="{96A87E01-FC7F-44D2-A33A-093F69E616A1}"/>
              </a:ext>
            </a:extLst>
          </p:cNvPr>
          <p:cNvSpPr>
            <a:spLocks noGrp="1"/>
          </p:cNvSpPr>
          <p:nvPr>
            <p:ph type="body" sz="quarter" idx="23"/>
          </p:nvPr>
        </p:nvSpPr>
        <p:spPr>
          <a:xfrm>
            <a:off x="8248561" y="4076963"/>
            <a:ext cx="3338387" cy="1485635"/>
          </a:xfrm>
        </p:spPr>
        <p:txBody>
          <a:bodyPr>
            <a:normAutofit/>
          </a:bodyPr>
          <a:lstStyle/>
          <a:p>
            <a:r>
              <a:rPr lang="es-419" dirty="0"/>
              <a:t>1 Listas, creación, llenado y manipulación.</a:t>
            </a:r>
            <a:r>
              <a:rPr lang="en-ZA" dirty="0"/>
              <a:t>​</a:t>
            </a:r>
          </a:p>
          <a:p>
            <a:r>
              <a:rPr lang="en-US" dirty="0"/>
              <a:t>2.-Practicas de las </a:t>
            </a:r>
            <a:r>
              <a:rPr lang="en-US" dirty="0" err="1"/>
              <a:t>lecciones</a:t>
            </a:r>
            <a:r>
              <a:rPr lang="en-US" dirty="0"/>
              <a:t> </a:t>
            </a:r>
          </a:p>
          <a:p>
            <a:r>
              <a:rPr lang="en-US" dirty="0"/>
              <a:t>0,1 y 2.</a:t>
            </a:r>
          </a:p>
        </p:txBody>
      </p:sp>
      <p:sp>
        <p:nvSpPr>
          <p:cNvPr id="11" name="Date Placeholder 10">
            <a:extLst>
              <a:ext uri="{FF2B5EF4-FFF2-40B4-BE49-F238E27FC236}">
                <a16:creationId xmlns:a16="http://schemas.microsoft.com/office/drawing/2014/main" id="{7032CAE6-162A-406E-ADF7-B962187DD4EB}"/>
              </a:ext>
            </a:extLst>
          </p:cNvPr>
          <p:cNvSpPr>
            <a:spLocks noGrp="1"/>
          </p:cNvSpPr>
          <p:nvPr>
            <p:ph type="dt" sz="half" idx="10"/>
          </p:nvPr>
        </p:nvSpPr>
        <p:spPr>
          <a:xfrm>
            <a:off x="838200" y="6356350"/>
            <a:ext cx="2743200" cy="365125"/>
          </a:xfrm>
        </p:spPr>
        <p:txBody>
          <a:bodyPr/>
          <a:lstStyle/>
          <a:p>
            <a:r>
              <a:rPr lang="en-US" dirty="0"/>
              <a:t>8/06/20XX</a:t>
            </a:r>
          </a:p>
        </p:txBody>
      </p:sp>
      <p:sp>
        <p:nvSpPr>
          <p:cNvPr id="12" name="Footer Placeholder 11">
            <a:extLst>
              <a:ext uri="{FF2B5EF4-FFF2-40B4-BE49-F238E27FC236}">
                <a16:creationId xmlns:a16="http://schemas.microsoft.com/office/drawing/2014/main" id="{BCE635D0-1405-4769-AE67-756AE3CA6E85}"/>
              </a:ext>
            </a:extLst>
          </p:cNvPr>
          <p:cNvSpPr>
            <a:spLocks noGrp="1"/>
          </p:cNvSpPr>
          <p:nvPr>
            <p:ph type="ftr" sz="quarter" idx="11"/>
          </p:nvPr>
        </p:nvSpPr>
        <p:spPr>
          <a:xfrm>
            <a:off x="4038600" y="6356350"/>
            <a:ext cx="4114800" cy="365125"/>
          </a:xfrm>
        </p:spPr>
        <p:txBody>
          <a:bodyPr/>
          <a:lstStyle/>
          <a:p>
            <a:r>
              <a:rPr lang="en-US" dirty="0"/>
              <a:t>INTRODUCCION A LA POO</a:t>
            </a:r>
          </a:p>
        </p:txBody>
      </p:sp>
      <p:sp>
        <p:nvSpPr>
          <p:cNvPr id="13" name="Slide Number Placehold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19</a:t>
            </a:fld>
            <a:endParaRPr lang="en-US" dirty="0"/>
          </a:p>
        </p:txBody>
      </p:sp>
    </p:spTree>
    <p:extLst>
      <p:ext uri="{BB962C8B-B14F-4D97-AF65-F5344CB8AC3E}">
        <p14:creationId xmlns:p14="http://schemas.microsoft.com/office/powerpoint/2010/main" val="2217857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descr="A woman with VR goggles on her face&#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5012530" y="0"/>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1672143"/>
            <a:ext cx="6019802" cy="3513714"/>
          </a:xfrm>
        </p:spPr>
        <p:txBody>
          <a:bodyPr/>
          <a:lstStyle/>
          <a:p>
            <a:r>
              <a:rPr lang="en-US" noProof="0" dirty="0"/>
              <a:t>¿Que es POO?</a:t>
            </a:r>
            <a:endParaRPr lang="en-US" dirty="0"/>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594575" y="3007594"/>
            <a:ext cx="4850550" cy="1731145"/>
          </a:xfrm>
        </p:spPr>
        <p:txBody>
          <a:bodyPr>
            <a:normAutofit/>
          </a:bodyPr>
          <a:lstStyle/>
          <a:p>
            <a:r>
              <a:rPr lang="es-419" dirty="0"/>
              <a:t>La programación orientada a objetos es el paradigma de programación utilizado para generar código utilizando cualquier objeto como base así como las características físicas y las acciones propias de ese objeto.</a:t>
            </a:r>
          </a:p>
        </p:txBody>
      </p:sp>
      <p:sp>
        <p:nvSpPr>
          <p:cNvPr id="3" name="Date Placeholder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a:lstStyle/>
          <a:p>
            <a:r>
              <a:rPr lang="en-US" dirty="0"/>
              <a:t>02/06/2023</a:t>
            </a: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a:t>INTRODUCCION A LA POO</a:t>
            </a: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277377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93CCE65F-EAE5-4C64-842B-27E3783C1D1A}"/>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noProof="0" dirty="0"/>
              <a:t>Traction</a:t>
            </a:r>
          </a:p>
        </p:txBody>
      </p:sp>
      <p:sp>
        <p:nvSpPr>
          <p:cNvPr id="29" name="Text Placeholder 28">
            <a:extLst>
              <a:ext uri="{FF2B5EF4-FFF2-40B4-BE49-F238E27FC236}">
                <a16:creationId xmlns:a16="http://schemas.microsoft.com/office/drawing/2014/main" id="{29E30BEC-6F07-48A4-9993-E5B985D29CD4}"/>
              </a:ext>
            </a:extLst>
          </p:cNvPr>
          <p:cNvSpPr>
            <a:spLocks noGrp="1"/>
          </p:cNvSpPr>
          <p:nvPr>
            <p:ph type="body" sz="quarter" idx="19"/>
          </p:nvPr>
        </p:nvSpPr>
        <p:spPr>
          <a:xfrm>
            <a:off x="2452699" y="1592681"/>
            <a:ext cx="7306060" cy="393427"/>
          </a:xfrm>
        </p:spPr>
        <p:txBody>
          <a:bodyPr/>
          <a:lstStyle/>
          <a:p>
            <a:r>
              <a:rPr lang="en-ZA" dirty="0"/>
              <a:t>Forecasting for success​</a:t>
            </a:r>
            <a:endParaRPr lang="en-US" dirty="0"/>
          </a:p>
        </p:txBody>
      </p:sp>
      <p:sp>
        <p:nvSpPr>
          <p:cNvPr id="64" name="Text Placeholder 63">
            <a:extLst>
              <a:ext uri="{FF2B5EF4-FFF2-40B4-BE49-F238E27FC236}">
                <a16:creationId xmlns:a16="http://schemas.microsoft.com/office/drawing/2014/main" id="{6B5D952F-2EF7-427C-974E-A567B00747E7}"/>
              </a:ext>
            </a:extLst>
          </p:cNvPr>
          <p:cNvSpPr>
            <a:spLocks noGrp="1"/>
          </p:cNvSpPr>
          <p:nvPr>
            <p:ph type="body" sz="quarter" idx="36"/>
          </p:nvPr>
        </p:nvSpPr>
        <p:spPr>
          <a:xfrm>
            <a:off x="905410" y="2333977"/>
            <a:ext cx="5007023" cy="448769"/>
          </a:xfrm>
        </p:spPr>
        <p:txBody>
          <a:bodyPr/>
          <a:lstStyle/>
          <a:p>
            <a:r>
              <a:rPr lang="en-US" dirty="0"/>
              <a:t>Key Metrics</a:t>
            </a:r>
          </a:p>
        </p:txBody>
      </p:sp>
      <p:graphicFrame>
        <p:nvGraphicFramePr>
          <p:cNvPr id="47" name="Content Placeholder 46">
            <a:extLst>
              <a:ext uri="{FF2B5EF4-FFF2-40B4-BE49-F238E27FC236}">
                <a16:creationId xmlns:a16="http://schemas.microsoft.com/office/drawing/2014/main" id="{ACADC37D-9FC5-4A0A-AC25-4FE75C3312E6}"/>
              </a:ext>
            </a:extLst>
          </p:cNvPr>
          <p:cNvGraphicFramePr>
            <a:graphicFrameLocks noGrp="1"/>
          </p:cNvGraphicFramePr>
          <p:nvPr>
            <p:ph sz="quarter" idx="38"/>
            <p:extLst>
              <p:ext uri="{D42A27DB-BD31-4B8C-83A1-F6EECF244321}">
                <p14:modId xmlns:p14="http://schemas.microsoft.com/office/powerpoint/2010/main" val="1005390803"/>
              </p:ext>
            </p:extLst>
          </p:nvPr>
        </p:nvGraphicFramePr>
        <p:xfrm>
          <a:off x="919163" y="2782888"/>
          <a:ext cx="5007023" cy="2776535"/>
        </p:xfrm>
        <a:graphic>
          <a:graphicData uri="http://schemas.openxmlformats.org/drawingml/2006/table">
            <a:tbl>
              <a:tblPr firstRow="1" bandRow="1">
                <a:tableStyleId>{D27102A9-8310-4765-A935-A1911B00CA55}</a:tableStyleId>
              </a:tblPr>
              <a:tblGrid>
                <a:gridCol w="813118">
                  <a:extLst>
                    <a:ext uri="{9D8B030D-6E8A-4147-A177-3AD203B41FA5}">
                      <a16:colId xmlns:a16="http://schemas.microsoft.com/office/drawing/2014/main" val="1517755082"/>
                    </a:ext>
                  </a:extLst>
                </a:gridCol>
                <a:gridCol w="1038819">
                  <a:extLst>
                    <a:ext uri="{9D8B030D-6E8A-4147-A177-3AD203B41FA5}">
                      <a16:colId xmlns:a16="http://schemas.microsoft.com/office/drawing/2014/main" val="2446386500"/>
                    </a:ext>
                  </a:extLst>
                </a:gridCol>
                <a:gridCol w="1005564">
                  <a:extLst>
                    <a:ext uri="{9D8B030D-6E8A-4147-A177-3AD203B41FA5}">
                      <a16:colId xmlns:a16="http://schemas.microsoft.com/office/drawing/2014/main" val="3308918160"/>
                    </a:ext>
                  </a:extLst>
                </a:gridCol>
                <a:gridCol w="1028481">
                  <a:extLst>
                    <a:ext uri="{9D8B030D-6E8A-4147-A177-3AD203B41FA5}">
                      <a16:colId xmlns:a16="http://schemas.microsoft.com/office/drawing/2014/main" val="1854486728"/>
                    </a:ext>
                  </a:extLst>
                </a:gridCol>
                <a:gridCol w="1121041">
                  <a:extLst>
                    <a:ext uri="{9D8B030D-6E8A-4147-A177-3AD203B41FA5}">
                      <a16:colId xmlns:a16="http://schemas.microsoft.com/office/drawing/2014/main" val="1808496511"/>
                    </a:ext>
                  </a:extLst>
                </a:gridCol>
              </a:tblGrid>
              <a:tr h="602110">
                <a:tc>
                  <a:txBody>
                    <a:bodyPr/>
                    <a:lstStyle/>
                    <a:p>
                      <a:pPr algn="r"/>
                      <a:endParaRPr lang="en-US" sz="1100" cap="all" spc="400" baseline="0" dirty="0">
                        <a:solidFill>
                          <a:schemeClr val="accent1">
                            <a:lumMod val="40000"/>
                            <a:lumOff val="60000"/>
                          </a:schemeClr>
                        </a:solidFill>
                        <a:latin typeface="+mj-lt"/>
                      </a:endParaRPr>
                    </a:p>
                  </a:txBody>
                  <a:tcPr marL="78782" marR="78782" marT="39391" marB="39391" anchor="ctr"/>
                </a:tc>
                <a:tc>
                  <a:txBody>
                    <a:bodyPr/>
                    <a:lstStyle/>
                    <a:p>
                      <a:pPr algn="ctr"/>
                      <a:r>
                        <a:rPr lang="en-US" sz="1100" b="0" cap="all" spc="200" baseline="0" dirty="0">
                          <a:solidFill>
                            <a:schemeClr val="accent1">
                              <a:lumMod val="40000"/>
                              <a:lumOff val="60000"/>
                            </a:schemeClr>
                          </a:solidFill>
                          <a:latin typeface="+mj-lt"/>
                        </a:rPr>
                        <a:t>clients</a:t>
                      </a:r>
                    </a:p>
                  </a:txBody>
                  <a:tcPr marL="78782" marR="78782" marT="39391" marB="39391" anchor="ctr"/>
                </a:tc>
                <a:tc>
                  <a:txBody>
                    <a:bodyPr/>
                    <a:lstStyle/>
                    <a:p>
                      <a:pPr algn="ctr"/>
                      <a:r>
                        <a:rPr lang="en-US" sz="1100" b="0" cap="all" spc="200" baseline="0" dirty="0">
                          <a:solidFill>
                            <a:schemeClr val="accent1">
                              <a:lumMod val="40000"/>
                              <a:lumOff val="60000"/>
                            </a:schemeClr>
                          </a:solidFill>
                          <a:latin typeface="+mj-lt"/>
                        </a:rPr>
                        <a:t>orders</a:t>
                      </a:r>
                    </a:p>
                  </a:txBody>
                  <a:tcPr marL="78782" marR="78782" marT="39391" marB="39391" anchor="ctr"/>
                </a:tc>
                <a:tc>
                  <a:txBody>
                    <a:bodyPr/>
                    <a:lstStyle/>
                    <a:p>
                      <a:pPr algn="ctr"/>
                      <a:r>
                        <a:rPr lang="en-US" sz="1100" b="0" cap="all" spc="200" baseline="0" dirty="0">
                          <a:solidFill>
                            <a:schemeClr val="accent1">
                              <a:lumMod val="40000"/>
                              <a:lumOff val="60000"/>
                            </a:schemeClr>
                          </a:solidFill>
                          <a:latin typeface="+mj-lt"/>
                        </a:rPr>
                        <a:t>Gross avenue</a:t>
                      </a:r>
                    </a:p>
                  </a:txBody>
                  <a:tcPr marL="78782" marR="78782" marT="39391" marB="39391" anchor="ctr"/>
                </a:tc>
                <a:tc>
                  <a:txBody>
                    <a:bodyPr/>
                    <a:lstStyle/>
                    <a:p>
                      <a:pPr algn="ctr"/>
                      <a:r>
                        <a:rPr lang="en-US" sz="1100" b="0" cap="all" spc="200" baseline="0" dirty="0">
                          <a:solidFill>
                            <a:schemeClr val="accent1">
                              <a:lumMod val="40000"/>
                              <a:lumOff val="60000"/>
                            </a:schemeClr>
                          </a:solidFill>
                          <a:latin typeface="+mj-lt"/>
                        </a:rPr>
                        <a:t>Net revenue</a:t>
                      </a:r>
                    </a:p>
                  </a:txBody>
                  <a:tcPr marL="78782" marR="78782" marT="39391" marB="39391" anchor="ctr"/>
                </a:tc>
                <a:extLst>
                  <a:ext uri="{0D108BD9-81ED-4DB2-BD59-A6C34878D82A}">
                    <a16:rowId xmlns:a16="http://schemas.microsoft.com/office/drawing/2014/main" val="3100351803"/>
                  </a:ext>
                </a:extLst>
              </a:tr>
              <a:tr h="536981">
                <a:tc>
                  <a:txBody>
                    <a:bodyPr/>
                    <a:lstStyle/>
                    <a:p>
                      <a:pPr algn="ctr" rtl="0" fontAlgn="base"/>
                      <a:r>
                        <a:rPr lang="en-US" sz="1100" b="0" spc="100" baseline="0" dirty="0">
                          <a:solidFill>
                            <a:schemeClr val="accent1">
                              <a:lumMod val="40000"/>
                              <a:lumOff val="60000"/>
                            </a:schemeClr>
                          </a:solidFill>
                          <a:effectLst/>
                          <a:latin typeface="+mj-lt"/>
                        </a:rPr>
                        <a:t>20XX​</a:t>
                      </a:r>
                      <a:endParaRPr lang="en-US" sz="1100" b="0" i="0" spc="100" baseline="0" dirty="0">
                        <a:solidFill>
                          <a:schemeClr val="accent1">
                            <a:lumMod val="40000"/>
                            <a:lumOff val="60000"/>
                          </a:schemeClr>
                        </a:solidFill>
                        <a:effectLst/>
                        <a:latin typeface="+mj-lt"/>
                      </a:endParaRPr>
                    </a:p>
                  </a:txBody>
                  <a:tcPr marL="78782" marR="78782" marT="39391" marB="39391"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10​</a:t>
                      </a:r>
                    </a:p>
                  </a:txBody>
                  <a:tcPr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1100​</a:t>
                      </a:r>
                    </a:p>
                  </a:txBody>
                  <a:tcPr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$10,000​</a:t>
                      </a:r>
                    </a:p>
                  </a:txBody>
                  <a:tcPr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$7,000​</a:t>
                      </a:r>
                    </a:p>
                  </a:txBody>
                  <a:tcPr anchor="ctr">
                    <a:solidFill>
                      <a:schemeClr val="accent6">
                        <a:alpha val="20000"/>
                      </a:schemeClr>
                    </a:solidFill>
                  </a:tcPr>
                </a:tc>
                <a:extLst>
                  <a:ext uri="{0D108BD9-81ED-4DB2-BD59-A6C34878D82A}">
                    <a16:rowId xmlns:a16="http://schemas.microsoft.com/office/drawing/2014/main" val="2801628125"/>
                  </a:ext>
                </a:extLst>
              </a:tr>
              <a:tr h="536981">
                <a:tc>
                  <a:txBody>
                    <a:bodyPr/>
                    <a:lstStyle/>
                    <a:p>
                      <a:pPr algn="ctr" rtl="0" fontAlgn="base"/>
                      <a:r>
                        <a:rPr lang="en-US" sz="1100" b="0" spc="100" baseline="0" dirty="0">
                          <a:solidFill>
                            <a:schemeClr val="accent1">
                              <a:lumMod val="40000"/>
                              <a:lumOff val="60000"/>
                            </a:schemeClr>
                          </a:solidFill>
                          <a:effectLst/>
                          <a:latin typeface="+mj-lt"/>
                        </a:rPr>
                        <a:t>20XX​</a:t>
                      </a:r>
                      <a:endParaRPr lang="en-US" sz="1100" b="0" i="0" spc="100" baseline="0" dirty="0">
                        <a:solidFill>
                          <a:schemeClr val="accent1">
                            <a:lumMod val="40000"/>
                            <a:lumOff val="60000"/>
                          </a:schemeClr>
                        </a:solidFill>
                        <a:effectLst/>
                        <a:latin typeface="+mj-lt"/>
                      </a:endParaRPr>
                    </a:p>
                  </a:txBody>
                  <a:tcPr marL="78782" marR="78782" marT="39391" marB="39391" anchor="ctr"/>
                </a:tc>
                <a:tc>
                  <a:txBody>
                    <a:bodyPr/>
                    <a:lstStyle/>
                    <a:p>
                      <a:pPr algn="ctr" rtl="0" fontAlgn="base"/>
                      <a:r>
                        <a:rPr lang="en-US" sz="1100" b="0" i="0" dirty="0">
                          <a:solidFill>
                            <a:schemeClr val="bg1"/>
                          </a:solidFill>
                          <a:effectLst/>
                          <a:latin typeface="Avenir Next LT Pro" panose="020B0504020202020204" pitchFamily="34" charset="0"/>
                        </a:rPr>
                        <a:t>20​</a:t>
                      </a:r>
                    </a:p>
                  </a:txBody>
                  <a:tcPr anchor="ctr"/>
                </a:tc>
                <a:tc>
                  <a:txBody>
                    <a:bodyPr/>
                    <a:lstStyle/>
                    <a:p>
                      <a:pPr algn="ctr" rtl="0" fontAlgn="base"/>
                      <a:r>
                        <a:rPr lang="en-US" sz="1100" b="0" i="0" dirty="0">
                          <a:solidFill>
                            <a:schemeClr val="bg1"/>
                          </a:solidFill>
                          <a:effectLst/>
                          <a:latin typeface="Avenir Next LT Pro" panose="020B0504020202020204" pitchFamily="34" charset="0"/>
                        </a:rPr>
                        <a:t>200​</a:t>
                      </a:r>
                    </a:p>
                  </a:txBody>
                  <a:tcPr anchor="ctr"/>
                </a:tc>
                <a:tc>
                  <a:txBody>
                    <a:bodyPr/>
                    <a:lstStyle/>
                    <a:p>
                      <a:pPr algn="ctr" rtl="0" fontAlgn="base"/>
                      <a:r>
                        <a:rPr lang="en-US" sz="1100" b="0" i="0" dirty="0">
                          <a:solidFill>
                            <a:schemeClr val="bg1"/>
                          </a:solidFill>
                          <a:effectLst/>
                          <a:latin typeface="Avenir Next LT Pro" panose="020B0504020202020204" pitchFamily="34" charset="0"/>
                        </a:rPr>
                        <a:t>$20,000​</a:t>
                      </a:r>
                    </a:p>
                  </a:txBody>
                  <a:tcPr anchor="ctr"/>
                </a:tc>
                <a:tc>
                  <a:txBody>
                    <a:bodyPr/>
                    <a:lstStyle/>
                    <a:p>
                      <a:pPr algn="ctr" rtl="0" fontAlgn="base"/>
                      <a:r>
                        <a:rPr lang="en-US" sz="1100" b="0" i="0" dirty="0">
                          <a:solidFill>
                            <a:schemeClr val="bg1"/>
                          </a:solidFill>
                          <a:effectLst/>
                          <a:latin typeface="Avenir Next LT Pro" panose="020B0504020202020204" pitchFamily="34" charset="0"/>
                        </a:rPr>
                        <a:t>$16,000​</a:t>
                      </a:r>
                    </a:p>
                  </a:txBody>
                  <a:tcPr anchor="ctr"/>
                </a:tc>
                <a:extLst>
                  <a:ext uri="{0D108BD9-81ED-4DB2-BD59-A6C34878D82A}">
                    <a16:rowId xmlns:a16="http://schemas.microsoft.com/office/drawing/2014/main" val="3635382780"/>
                  </a:ext>
                </a:extLst>
              </a:tr>
              <a:tr h="563482">
                <a:tc>
                  <a:txBody>
                    <a:bodyPr/>
                    <a:lstStyle/>
                    <a:p>
                      <a:pPr algn="ctr" rtl="0" fontAlgn="base"/>
                      <a:r>
                        <a:rPr lang="en-US" sz="1100" b="0" spc="100" baseline="0" dirty="0">
                          <a:solidFill>
                            <a:schemeClr val="accent1">
                              <a:lumMod val="40000"/>
                              <a:lumOff val="60000"/>
                            </a:schemeClr>
                          </a:solidFill>
                          <a:effectLst/>
                          <a:latin typeface="+mj-lt"/>
                        </a:rPr>
                        <a:t>20XX​</a:t>
                      </a:r>
                      <a:endParaRPr lang="en-US" sz="1100" b="0" i="0" spc="100" baseline="0" dirty="0">
                        <a:solidFill>
                          <a:schemeClr val="accent1">
                            <a:lumMod val="40000"/>
                            <a:lumOff val="60000"/>
                          </a:schemeClr>
                        </a:solidFill>
                        <a:effectLst/>
                        <a:latin typeface="+mj-lt"/>
                      </a:endParaRPr>
                    </a:p>
                  </a:txBody>
                  <a:tcPr marL="78782" marR="78782" marT="39391" marB="39391"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30​</a:t>
                      </a:r>
                    </a:p>
                  </a:txBody>
                  <a:tcPr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300​</a:t>
                      </a:r>
                    </a:p>
                  </a:txBody>
                  <a:tcPr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$30,000​</a:t>
                      </a:r>
                    </a:p>
                  </a:txBody>
                  <a:tcPr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$25,000​</a:t>
                      </a:r>
                    </a:p>
                  </a:txBody>
                  <a:tcPr anchor="ctr">
                    <a:solidFill>
                      <a:schemeClr val="accent6">
                        <a:alpha val="20000"/>
                      </a:schemeClr>
                    </a:solidFill>
                  </a:tcPr>
                </a:tc>
                <a:extLst>
                  <a:ext uri="{0D108BD9-81ED-4DB2-BD59-A6C34878D82A}">
                    <a16:rowId xmlns:a16="http://schemas.microsoft.com/office/drawing/2014/main" val="2282084003"/>
                  </a:ext>
                </a:extLst>
              </a:tr>
              <a:tr h="536981">
                <a:tc>
                  <a:txBody>
                    <a:bodyPr/>
                    <a:lstStyle/>
                    <a:p>
                      <a:pPr algn="ctr" rtl="0" fontAlgn="base"/>
                      <a:r>
                        <a:rPr lang="en-US" sz="1100" b="0" spc="100" baseline="0" dirty="0">
                          <a:solidFill>
                            <a:schemeClr val="accent1">
                              <a:lumMod val="40000"/>
                              <a:lumOff val="60000"/>
                            </a:schemeClr>
                          </a:solidFill>
                          <a:effectLst/>
                          <a:latin typeface="+mj-lt"/>
                        </a:rPr>
                        <a:t>20XX​</a:t>
                      </a:r>
                      <a:endParaRPr lang="en-US" sz="1100" b="0" i="0" spc="100" baseline="0" dirty="0">
                        <a:solidFill>
                          <a:schemeClr val="accent1">
                            <a:lumMod val="40000"/>
                            <a:lumOff val="60000"/>
                          </a:schemeClr>
                        </a:solidFill>
                        <a:effectLst/>
                        <a:latin typeface="+mj-lt"/>
                      </a:endParaRPr>
                    </a:p>
                  </a:txBody>
                  <a:tcPr marL="78782" marR="78782" marT="39391" marB="39391" anchor="ctr"/>
                </a:tc>
                <a:tc>
                  <a:txBody>
                    <a:bodyPr/>
                    <a:lstStyle/>
                    <a:p>
                      <a:pPr algn="ctr" rtl="0" fontAlgn="base"/>
                      <a:r>
                        <a:rPr lang="en-US" sz="1100" b="0" i="0" dirty="0">
                          <a:solidFill>
                            <a:schemeClr val="bg1"/>
                          </a:solidFill>
                          <a:effectLst/>
                          <a:latin typeface="Avenir Next LT Pro" panose="020B0504020202020204" pitchFamily="34" charset="0"/>
                        </a:rPr>
                        <a:t>40​</a:t>
                      </a:r>
                    </a:p>
                  </a:txBody>
                  <a:tcPr anchor="ctr"/>
                </a:tc>
                <a:tc>
                  <a:txBody>
                    <a:bodyPr/>
                    <a:lstStyle/>
                    <a:p>
                      <a:pPr algn="ctr" rtl="0" fontAlgn="base"/>
                      <a:r>
                        <a:rPr lang="en-US" sz="1100" b="0" i="0" dirty="0">
                          <a:solidFill>
                            <a:schemeClr val="bg1"/>
                          </a:solidFill>
                          <a:effectLst/>
                          <a:latin typeface="Avenir Next LT Pro" panose="020B0504020202020204" pitchFamily="34" charset="0"/>
                        </a:rPr>
                        <a:t>400​</a:t>
                      </a:r>
                    </a:p>
                  </a:txBody>
                  <a:tcPr anchor="ctr"/>
                </a:tc>
                <a:tc>
                  <a:txBody>
                    <a:bodyPr/>
                    <a:lstStyle/>
                    <a:p>
                      <a:pPr algn="ctr" rtl="0" fontAlgn="base"/>
                      <a:r>
                        <a:rPr lang="en-US" sz="1100" b="0" i="0" dirty="0">
                          <a:solidFill>
                            <a:schemeClr val="bg1"/>
                          </a:solidFill>
                          <a:effectLst/>
                          <a:latin typeface="Avenir Next LT Pro" panose="020B0504020202020204" pitchFamily="34" charset="0"/>
                        </a:rPr>
                        <a:t>$40,000​</a:t>
                      </a:r>
                    </a:p>
                  </a:txBody>
                  <a:tcPr anchor="ctr"/>
                </a:tc>
                <a:tc>
                  <a:txBody>
                    <a:bodyPr/>
                    <a:lstStyle/>
                    <a:p>
                      <a:pPr algn="ctr" rtl="0" fontAlgn="base"/>
                      <a:r>
                        <a:rPr lang="en-US" sz="1100" b="0" i="0" dirty="0">
                          <a:solidFill>
                            <a:schemeClr val="bg1"/>
                          </a:solidFill>
                          <a:effectLst/>
                          <a:latin typeface="Avenir Next LT Pro" panose="020B0504020202020204" pitchFamily="34" charset="0"/>
                        </a:rPr>
                        <a:t>$30,000</a:t>
                      </a:r>
                    </a:p>
                  </a:txBody>
                  <a:tcPr anchor="ctr"/>
                </a:tc>
                <a:extLst>
                  <a:ext uri="{0D108BD9-81ED-4DB2-BD59-A6C34878D82A}">
                    <a16:rowId xmlns:a16="http://schemas.microsoft.com/office/drawing/2014/main" val="1849756459"/>
                  </a:ext>
                </a:extLst>
              </a:tr>
            </a:tbl>
          </a:graphicData>
        </a:graphic>
      </p:graphicFrame>
      <p:sp>
        <p:nvSpPr>
          <p:cNvPr id="65" name="Text Placeholder 64">
            <a:extLst>
              <a:ext uri="{FF2B5EF4-FFF2-40B4-BE49-F238E27FC236}">
                <a16:creationId xmlns:a16="http://schemas.microsoft.com/office/drawing/2014/main" id="{0D6DF9DB-199B-4C70-8114-ED4B77E2921D}"/>
              </a:ext>
            </a:extLst>
          </p:cNvPr>
          <p:cNvSpPr>
            <a:spLocks noGrp="1"/>
          </p:cNvSpPr>
          <p:nvPr>
            <p:ph type="body" sz="quarter" idx="37"/>
          </p:nvPr>
        </p:nvSpPr>
        <p:spPr>
          <a:xfrm>
            <a:off x="6912798" y="2339975"/>
            <a:ext cx="4360039" cy="449263"/>
          </a:xfrm>
        </p:spPr>
        <p:txBody>
          <a:bodyPr/>
          <a:lstStyle/>
          <a:p>
            <a:r>
              <a:rPr lang="en-US" dirty="0"/>
              <a:t>Revenue by year</a:t>
            </a:r>
          </a:p>
        </p:txBody>
      </p:sp>
      <p:graphicFrame>
        <p:nvGraphicFramePr>
          <p:cNvPr id="48" name="Content Placeholder 37" descr="Bar chart">
            <a:extLst>
              <a:ext uri="{FF2B5EF4-FFF2-40B4-BE49-F238E27FC236}">
                <a16:creationId xmlns:a16="http://schemas.microsoft.com/office/drawing/2014/main" id="{4E8184C2-9E68-48D4-BCC6-EF4E09E80397}"/>
              </a:ext>
            </a:extLst>
          </p:cNvPr>
          <p:cNvGraphicFramePr>
            <a:graphicFrameLocks noGrp="1"/>
          </p:cNvGraphicFramePr>
          <p:nvPr>
            <p:ph sz="quarter" idx="39"/>
            <p:extLst>
              <p:ext uri="{D42A27DB-BD31-4B8C-83A1-F6EECF244321}">
                <p14:modId xmlns:p14="http://schemas.microsoft.com/office/powerpoint/2010/main" val="3677444235"/>
              </p:ext>
            </p:extLst>
          </p:nvPr>
        </p:nvGraphicFramePr>
        <p:xfrm>
          <a:off x="6898511" y="2782889"/>
          <a:ext cx="4360039" cy="3108960"/>
        </p:xfrm>
        <a:graphic>
          <a:graphicData uri="http://schemas.openxmlformats.org/drawingml/2006/chart">
            <c:chart xmlns:c="http://schemas.openxmlformats.org/drawingml/2006/chart" xmlns:r="http://schemas.openxmlformats.org/officeDocument/2006/relationships" r:id="rId2"/>
          </a:graphicData>
        </a:graphic>
      </p:graphicFrame>
      <p:sp>
        <p:nvSpPr>
          <p:cNvPr id="81" name="Date Placeholder 80">
            <a:extLst>
              <a:ext uri="{FF2B5EF4-FFF2-40B4-BE49-F238E27FC236}">
                <a16:creationId xmlns:a16="http://schemas.microsoft.com/office/drawing/2014/main" id="{145DC384-179D-4D98-BDFC-0F504A188C18}"/>
              </a:ext>
            </a:extLst>
          </p:cNvPr>
          <p:cNvSpPr>
            <a:spLocks noGrp="1"/>
          </p:cNvSpPr>
          <p:nvPr>
            <p:ph type="dt" sz="half" idx="10"/>
          </p:nvPr>
        </p:nvSpPr>
        <p:spPr>
          <a:xfrm>
            <a:off x="838200" y="6356350"/>
            <a:ext cx="2743200" cy="365125"/>
          </a:xfrm>
        </p:spPr>
        <p:txBody>
          <a:bodyPr/>
          <a:lstStyle/>
          <a:p>
            <a:r>
              <a:rPr lang="en-US" dirty="0"/>
              <a:t>8/06/20XX</a:t>
            </a:r>
          </a:p>
        </p:txBody>
      </p:sp>
      <p:sp>
        <p:nvSpPr>
          <p:cNvPr id="82" name="Footer Placeholder 81">
            <a:extLst>
              <a:ext uri="{FF2B5EF4-FFF2-40B4-BE49-F238E27FC236}">
                <a16:creationId xmlns:a16="http://schemas.microsoft.com/office/drawing/2014/main" id="{7005FDD0-453E-4C96-B4CD-233F59CBAB4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83" name="Slide Number Placeholder 82">
            <a:extLst>
              <a:ext uri="{FF2B5EF4-FFF2-40B4-BE49-F238E27FC236}">
                <a16:creationId xmlns:a16="http://schemas.microsoft.com/office/drawing/2014/main" id="{3148E176-08DB-41A3-9A76-23011A0B3ED6}"/>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20</a:t>
            </a:fld>
            <a:endParaRPr lang="en-US" dirty="0"/>
          </a:p>
        </p:txBody>
      </p:sp>
    </p:spTree>
    <p:extLst>
      <p:ext uri="{BB962C8B-B14F-4D97-AF65-F5344CB8AC3E}">
        <p14:creationId xmlns:p14="http://schemas.microsoft.com/office/powerpoint/2010/main" val="1433309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23">
            <a:extLst>
              <a:ext uri="{FF2B5EF4-FFF2-40B4-BE49-F238E27FC236}">
                <a16:creationId xmlns:a16="http://schemas.microsoft.com/office/drawing/2014/main" id="{B4460716-6BD7-42C5-884B-FB370E074348}"/>
              </a:ext>
            </a:extLst>
          </p:cNvPr>
          <p:cNvSpPr>
            <a:spLocks noGrp="1"/>
          </p:cNvSpPr>
          <p:nvPr>
            <p:ph type="title"/>
          </p:nvPr>
        </p:nvSpPr>
        <p:spPr/>
        <p:txBody>
          <a:bodyPr/>
          <a:lstStyle/>
          <a:p>
            <a:r>
              <a:rPr lang="en-US" dirty="0"/>
              <a:t>Two-year action plan</a:t>
            </a:r>
          </a:p>
        </p:txBody>
      </p:sp>
      <p:sp>
        <p:nvSpPr>
          <p:cNvPr id="98" name="Text Placeholder 97">
            <a:extLst>
              <a:ext uri="{FF2B5EF4-FFF2-40B4-BE49-F238E27FC236}">
                <a16:creationId xmlns:a16="http://schemas.microsoft.com/office/drawing/2014/main" id="{7BF85D80-939A-4D32-8E24-F43D30E98112}"/>
              </a:ext>
            </a:extLst>
          </p:cNvPr>
          <p:cNvSpPr>
            <a:spLocks noGrp="1"/>
          </p:cNvSpPr>
          <p:nvPr>
            <p:ph type="body" sz="quarter" idx="43"/>
          </p:nvPr>
        </p:nvSpPr>
        <p:spPr>
          <a:xfrm>
            <a:off x="2029367" y="2071320"/>
            <a:ext cx="1440088" cy="598827"/>
          </a:xfrm>
        </p:spPr>
        <p:txBody>
          <a:bodyPr/>
          <a:lstStyle/>
          <a:p>
            <a:r>
              <a:rPr lang="en-ZA" dirty="0"/>
              <a:t>Supply volunteers​</a:t>
            </a:r>
            <a:endParaRPr lang="en-US" dirty="0"/>
          </a:p>
        </p:txBody>
      </p:sp>
      <p:sp>
        <p:nvSpPr>
          <p:cNvPr id="99" name="Text Placeholder 98">
            <a:extLst>
              <a:ext uri="{FF2B5EF4-FFF2-40B4-BE49-F238E27FC236}">
                <a16:creationId xmlns:a16="http://schemas.microsoft.com/office/drawing/2014/main" id="{2D19FA91-F1E7-4EBD-BDE4-75CFCA5A263C}"/>
              </a:ext>
            </a:extLst>
          </p:cNvPr>
          <p:cNvSpPr>
            <a:spLocks noGrp="1"/>
          </p:cNvSpPr>
          <p:nvPr>
            <p:ph type="body" sz="quarter" idx="44"/>
          </p:nvPr>
        </p:nvSpPr>
        <p:spPr>
          <a:xfrm>
            <a:off x="4397612" y="2071320"/>
            <a:ext cx="1440088" cy="598827"/>
          </a:xfrm>
        </p:spPr>
        <p:txBody>
          <a:bodyPr/>
          <a:lstStyle/>
          <a:p>
            <a:r>
              <a:rPr lang="en-ZA" dirty="0"/>
              <a:t>Run focus groups​</a:t>
            </a:r>
            <a:endParaRPr lang="en-US" dirty="0"/>
          </a:p>
        </p:txBody>
      </p:sp>
      <p:sp>
        <p:nvSpPr>
          <p:cNvPr id="100" name="Text Placeholder 99">
            <a:extLst>
              <a:ext uri="{FF2B5EF4-FFF2-40B4-BE49-F238E27FC236}">
                <a16:creationId xmlns:a16="http://schemas.microsoft.com/office/drawing/2014/main" id="{976F8A2B-9ED8-48BE-85E3-75888951B264}"/>
              </a:ext>
            </a:extLst>
          </p:cNvPr>
          <p:cNvSpPr>
            <a:spLocks noGrp="1"/>
          </p:cNvSpPr>
          <p:nvPr>
            <p:ph type="body" sz="quarter" idx="45"/>
          </p:nvPr>
        </p:nvSpPr>
        <p:spPr>
          <a:xfrm>
            <a:off x="8344687" y="2071320"/>
            <a:ext cx="1440088" cy="598827"/>
          </a:xfrm>
        </p:spPr>
        <p:txBody>
          <a:bodyPr/>
          <a:lstStyle/>
          <a:p>
            <a:r>
              <a:rPr lang="en-ZA" dirty="0"/>
              <a:t>Gather feedback​</a:t>
            </a:r>
            <a:endParaRPr lang="en-US" dirty="0"/>
          </a:p>
        </p:txBody>
      </p:sp>
      <p:sp>
        <p:nvSpPr>
          <p:cNvPr id="167" name="Text Placeholder 166">
            <a:extLst>
              <a:ext uri="{FF2B5EF4-FFF2-40B4-BE49-F238E27FC236}">
                <a16:creationId xmlns:a16="http://schemas.microsoft.com/office/drawing/2014/main" id="{4BD31BFB-3E67-4778-9D30-28AC41FD64C0}"/>
              </a:ext>
            </a:extLst>
          </p:cNvPr>
          <p:cNvSpPr>
            <a:spLocks noGrp="1"/>
          </p:cNvSpPr>
          <p:nvPr>
            <p:ph type="body" sz="quarter" idx="41"/>
          </p:nvPr>
        </p:nvSpPr>
        <p:spPr>
          <a:xfrm>
            <a:off x="653772" y="2763180"/>
            <a:ext cx="1021001" cy="501726"/>
          </a:xfrm>
        </p:spPr>
        <p:txBody>
          <a:bodyPr>
            <a:normAutofit/>
          </a:bodyPr>
          <a:lstStyle/>
          <a:p>
            <a:r>
              <a:rPr lang="en-US" dirty="0"/>
              <a:t>20XX</a:t>
            </a:r>
          </a:p>
        </p:txBody>
      </p:sp>
      <p:sp>
        <p:nvSpPr>
          <p:cNvPr id="39" name="Text Placeholder 38">
            <a:extLst>
              <a:ext uri="{FF2B5EF4-FFF2-40B4-BE49-F238E27FC236}">
                <a16:creationId xmlns:a16="http://schemas.microsoft.com/office/drawing/2014/main" id="{EB41788B-5A4D-4A23-BB14-7455046EF96C}"/>
              </a:ext>
            </a:extLst>
          </p:cNvPr>
          <p:cNvSpPr>
            <a:spLocks noGrp="1"/>
          </p:cNvSpPr>
          <p:nvPr>
            <p:ph type="body" sz="quarter" idx="17"/>
          </p:nvPr>
        </p:nvSpPr>
        <p:spPr>
          <a:xfrm>
            <a:off x="1712346" y="3170170"/>
            <a:ext cx="495300" cy="652276"/>
          </a:xfrm>
        </p:spPr>
        <p:txBody>
          <a:bodyPr/>
          <a:lstStyle/>
          <a:p>
            <a:r>
              <a:rPr lang="en-US" dirty="0"/>
              <a:t>Jan</a:t>
            </a:r>
          </a:p>
        </p:txBody>
      </p:sp>
      <p:sp>
        <p:nvSpPr>
          <p:cNvPr id="40" name="Text Placeholder 39">
            <a:extLst>
              <a:ext uri="{FF2B5EF4-FFF2-40B4-BE49-F238E27FC236}">
                <a16:creationId xmlns:a16="http://schemas.microsoft.com/office/drawing/2014/main" id="{694BF050-9C6D-4081-95CF-F6BC29EABCC4}"/>
              </a:ext>
            </a:extLst>
          </p:cNvPr>
          <p:cNvSpPr>
            <a:spLocks noGrp="1"/>
          </p:cNvSpPr>
          <p:nvPr>
            <p:ph type="body" sz="quarter" idx="18"/>
          </p:nvPr>
        </p:nvSpPr>
        <p:spPr>
          <a:xfrm>
            <a:off x="2501761" y="3170170"/>
            <a:ext cx="495300" cy="652276"/>
          </a:xfrm>
        </p:spPr>
        <p:txBody>
          <a:bodyPr/>
          <a:lstStyle/>
          <a:p>
            <a:r>
              <a:rPr lang="en-US" dirty="0"/>
              <a:t>Feb</a:t>
            </a:r>
          </a:p>
        </p:txBody>
      </p:sp>
      <p:sp>
        <p:nvSpPr>
          <p:cNvPr id="41" name="Text Placeholder 40">
            <a:extLst>
              <a:ext uri="{FF2B5EF4-FFF2-40B4-BE49-F238E27FC236}">
                <a16:creationId xmlns:a16="http://schemas.microsoft.com/office/drawing/2014/main" id="{3C776D64-FE99-43B5-BA03-94B7B0EDC50A}"/>
              </a:ext>
            </a:extLst>
          </p:cNvPr>
          <p:cNvSpPr>
            <a:spLocks noGrp="1"/>
          </p:cNvSpPr>
          <p:nvPr>
            <p:ph type="body" sz="quarter" idx="19"/>
          </p:nvPr>
        </p:nvSpPr>
        <p:spPr>
          <a:xfrm>
            <a:off x="3291176" y="3170170"/>
            <a:ext cx="495300" cy="652276"/>
          </a:xfrm>
        </p:spPr>
        <p:txBody>
          <a:bodyPr/>
          <a:lstStyle/>
          <a:p>
            <a:r>
              <a:rPr lang="en-US" dirty="0"/>
              <a:t>Mar</a:t>
            </a:r>
          </a:p>
        </p:txBody>
      </p:sp>
      <p:sp>
        <p:nvSpPr>
          <p:cNvPr id="42" name="Text Placeholder 41">
            <a:extLst>
              <a:ext uri="{FF2B5EF4-FFF2-40B4-BE49-F238E27FC236}">
                <a16:creationId xmlns:a16="http://schemas.microsoft.com/office/drawing/2014/main" id="{D52F622E-B59E-4A96-8D3E-3B13A871F5B2}"/>
              </a:ext>
            </a:extLst>
          </p:cNvPr>
          <p:cNvSpPr>
            <a:spLocks noGrp="1"/>
          </p:cNvSpPr>
          <p:nvPr>
            <p:ph type="body" sz="quarter" idx="20"/>
          </p:nvPr>
        </p:nvSpPr>
        <p:spPr>
          <a:xfrm>
            <a:off x="4080591" y="3170170"/>
            <a:ext cx="495300" cy="652276"/>
          </a:xfrm>
        </p:spPr>
        <p:txBody>
          <a:bodyPr/>
          <a:lstStyle/>
          <a:p>
            <a:r>
              <a:rPr lang="en-US" dirty="0"/>
              <a:t>Apr</a:t>
            </a:r>
          </a:p>
        </p:txBody>
      </p:sp>
      <p:sp>
        <p:nvSpPr>
          <p:cNvPr id="43" name="Text Placeholder 42">
            <a:extLst>
              <a:ext uri="{FF2B5EF4-FFF2-40B4-BE49-F238E27FC236}">
                <a16:creationId xmlns:a16="http://schemas.microsoft.com/office/drawing/2014/main" id="{7D2FEB08-6B21-4BF7-97FE-A5781DCE93AB}"/>
              </a:ext>
            </a:extLst>
          </p:cNvPr>
          <p:cNvSpPr>
            <a:spLocks noGrp="1"/>
          </p:cNvSpPr>
          <p:nvPr>
            <p:ph type="body" sz="quarter" idx="21"/>
          </p:nvPr>
        </p:nvSpPr>
        <p:spPr>
          <a:xfrm>
            <a:off x="4810807" y="3170170"/>
            <a:ext cx="615310" cy="652276"/>
          </a:xfrm>
        </p:spPr>
        <p:txBody>
          <a:bodyPr/>
          <a:lstStyle/>
          <a:p>
            <a:r>
              <a:rPr lang="en-US" dirty="0"/>
              <a:t>May</a:t>
            </a:r>
          </a:p>
        </p:txBody>
      </p:sp>
      <p:sp>
        <p:nvSpPr>
          <p:cNvPr id="44" name="Text Placeholder 43">
            <a:extLst>
              <a:ext uri="{FF2B5EF4-FFF2-40B4-BE49-F238E27FC236}">
                <a16:creationId xmlns:a16="http://schemas.microsoft.com/office/drawing/2014/main" id="{1F2F0017-CCFD-4F8D-83B7-E01482D56018}"/>
              </a:ext>
            </a:extLst>
          </p:cNvPr>
          <p:cNvSpPr>
            <a:spLocks noGrp="1"/>
          </p:cNvSpPr>
          <p:nvPr>
            <p:ph type="body" sz="quarter" idx="22"/>
          </p:nvPr>
        </p:nvSpPr>
        <p:spPr>
          <a:xfrm>
            <a:off x="5659421" y="3170170"/>
            <a:ext cx="495300" cy="652276"/>
          </a:xfrm>
        </p:spPr>
        <p:txBody>
          <a:bodyPr/>
          <a:lstStyle/>
          <a:p>
            <a:r>
              <a:rPr lang="en-US" dirty="0"/>
              <a:t>Jun</a:t>
            </a:r>
          </a:p>
        </p:txBody>
      </p:sp>
      <p:sp>
        <p:nvSpPr>
          <p:cNvPr id="45" name="Text Placeholder 44">
            <a:extLst>
              <a:ext uri="{FF2B5EF4-FFF2-40B4-BE49-F238E27FC236}">
                <a16:creationId xmlns:a16="http://schemas.microsoft.com/office/drawing/2014/main" id="{D11CC642-FC71-4C7D-AD0A-828E2A08DFA7}"/>
              </a:ext>
            </a:extLst>
          </p:cNvPr>
          <p:cNvSpPr>
            <a:spLocks noGrp="1"/>
          </p:cNvSpPr>
          <p:nvPr>
            <p:ph type="body" sz="quarter" idx="23"/>
          </p:nvPr>
        </p:nvSpPr>
        <p:spPr>
          <a:xfrm>
            <a:off x="6448836" y="3170170"/>
            <a:ext cx="495300" cy="652276"/>
          </a:xfrm>
        </p:spPr>
        <p:txBody>
          <a:bodyPr/>
          <a:lstStyle/>
          <a:p>
            <a:r>
              <a:rPr lang="en-US" dirty="0"/>
              <a:t>Jul</a:t>
            </a:r>
          </a:p>
        </p:txBody>
      </p:sp>
      <p:sp>
        <p:nvSpPr>
          <p:cNvPr id="46" name="Text Placeholder 45">
            <a:extLst>
              <a:ext uri="{FF2B5EF4-FFF2-40B4-BE49-F238E27FC236}">
                <a16:creationId xmlns:a16="http://schemas.microsoft.com/office/drawing/2014/main" id="{E8C7418D-7FF7-4E18-BFD3-32B69D0C4148}"/>
              </a:ext>
            </a:extLst>
          </p:cNvPr>
          <p:cNvSpPr>
            <a:spLocks noGrp="1"/>
          </p:cNvSpPr>
          <p:nvPr>
            <p:ph type="body" sz="quarter" idx="24"/>
          </p:nvPr>
        </p:nvSpPr>
        <p:spPr>
          <a:xfrm>
            <a:off x="7238251" y="3170170"/>
            <a:ext cx="495300" cy="652276"/>
          </a:xfrm>
        </p:spPr>
        <p:txBody>
          <a:bodyPr/>
          <a:lstStyle/>
          <a:p>
            <a:r>
              <a:rPr lang="en-US" dirty="0"/>
              <a:t>Aug</a:t>
            </a:r>
          </a:p>
        </p:txBody>
      </p:sp>
      <p:sp>
        <p:nvSpPr>
          <p:cNvPr id="47" name="Text Placeholder 46">
            <a:extLst>
              <a:ext uri="{FF2B5EF4-FFF2-40B4-BE49-F238E27FC236}">
                <a16:creationId xmlns:a16="http://schemas.microsoft.com/office/drawing/2014/main" id="{2DD50C26-54E4-4467-95B8-E8541DDA6ACD}"/>
              </a:ext>
            </a:extLst>
          </p:cNvPr>
          <p:cNvSpPr>
            <a:spLocks noGrp="1"/>
          </p:cNvSpPr>
          <p:nvPr>
            <p:ph type="body" sz="quarter" idx="25"/>
          </p:nvPr>
        </p:nvSpPr>
        <p:spPr>
          <a:xfrm>
            <a:off x="8027666" y="3170170"/>
            <a:ext cx="495300" cy="652276"/>
          </a:xfrm>
        </p:spPr>
        <p:txBody>
          <a:bodyPr/>
          <a:lstStyle/>
          <a:p>
            <a:r>
              <a:rPr lang="en-US" dirty="0"/>
              <a:t>Sep</a:t>
            </a:r>
          </a:p>
        </p:txBody>
      </p:sp>
      <p:sp>
        <p:nvSpPr>
          <p:cNvPr id="48" name="Text Placeholder 47">
            <a:extLst>
              <a:ext uri="{FF2B5EF4-FFF2-40B4-BE49-F238E27FC236}">
                <a16:creationId xmlns:a16="http://schemas.microsoft.com/office/drawing/2014/main" id="{F41FF637-BB1E-44A4-893A-775347AA469C}"/>
              </a:ext>
            </a:extLst>
          </p:cNvPr>
          <p:cNvSpPr>
            <a:spLocks noGrp="1"/>
          </p:cNvSpPr>
          <p:nvPr>
            <p:ph type="body" sz="quarter" idx="26"/>
          </p:nvPr>
        </p:nvSpPr>
        <p:spPr>
          <a:xfrm>
            <a:off x="8817081" y="3170170"/>
            <a:ext cx="495300" cy="652276"/>
          </a:xfrm>
        </p:spPr>
        <p:txBody>
          <a:bodyPr/>
          <a:lstStyle/>
          <a:p>
            <a:r>
              <a:rPr lang="en-US" dirty="0"/>
              <a:t>Oct</a:t>
            </a:r>
          </a:p>
        </p:txBody>
      </p:sp>
      <p:sp>
        <p:nvSpPr>
          <p:cNvPr id="49" name="Text Placeholder 48">
            <a:extLst>
              <a:ext uri="{FF2B5EF4-FFF2-40B4-BE49-F238E27FC236}">
                <a16:creationId xmlns:a16="http://schemas.microsoft.com/office/drawing/2014/main" id="{6969BA4E-1EAE-41C8-BB18-657979AE5B0A}"/>
              </a:ext>
            </a:extLst>
          </p:cNvPr>
          <p:cNvSpPr>
            <a:spLocks noGrp="1"/>
          </p:cNvSpPr>
          <p:nvPr>
            <p:ph type="body" sz="quarter" idx="27"/>
          </p:nvPr>
        </p:nvSpPr>
        <p:spPr>
          <a:xfrm>
            <a:off x="9606496" y="3170170"/>
            <a:ext cx="495300" cy="652276"/>
          </a:xfrm>
        </p:spPr>
        <p:txBody>
          <a:bodyPr/>
          <a:lstStyle/>
          <a:p>
            <a:r>
              <a:rPr lang="en-US" dirty="0"/>
              <a:t>Nov</a:t>
            </a:r>
          </a:p>
        </p:txBody>
      </p:sp>
      <p:sp>
        <p:nvSpPr>
          <p:cNvPr id="50" name="Text Placeholder 49">
            <a:extLst>
              <a:ext uri="{FF2B5EF4-FFF2-40B4-BE49-F238E27FC236}">
                <a16:creationId xmlns:a16="http://schemas.microsoft.com/office/drawing/2014/main" id="{4FC033C2-738F-4CE1-9D96-79DEF7476926}"/>
              </a:ext>
            </a:extLst>
          </p:cNvPr>
          <p:cNvSpPr>
            <a:spLocks noGrp="1"/>
          </p:cNvSpPr>
          <p:nvPr>
            <p:ph type="body" sz="quarter" idx="28"/>
          </p:nvPr>
        </p:nvSpPr>
        <p:spPr>
          <a:xfrm>
            <a:off x="10395907" y="3170170"/>
            <a:ext cx="495300" cy="652276"/>
          </a:xfrm>
        </p:spPr>
        <p:txBody>
          <a:bodyPr/>
          <a:lstStyle/>
          <a:p>
            <a:r>
              <a:rPr lang="en-US" dirty="0"/>
              <a:t>Dec</a:t>
            </a:r>
          </a:p>
        </p:txBody>
      </p:sp>
      <p:sp>
        <p:nvSpPr>
          <p:cNvPr id="134" name="Text Placeholder 133">
            <a:extLst>
              <a:ext uri="{FF2B5EF4-FFF2-40B4-BE49-F238E27FC236}">
                <a16:creationId xmlns:a16="http://schemas.microsoft.com/office/drawing/2014/main" id="{143D4C69-4A2E-485F-8CB1-74C4E2984650}"/>
              </a:ext>
            </a:extLst>
          </p:cNvPr>
          <p:cNvSpPr>
            <a:spLocks noGrp="1"/>
          </p:cNvSpPr>
          <p:nvPr>
            <p:ph type="body" sz="quarter" idx="46"/>
          </p:nvPr>
        </p:nvSpPr>
        <p:spPr>
          <a:xfrm>
            <a:off x="2029367" y="3862599"/>
            <a:ext cx="1440088" cy="549318"/>
          </a:xfrm>
        </p:spPr>
        <p:txBody>
          <a:bodyPr/>
          <a:lstStyle/>
          <a:p>
            <a:r>
              <a:rPr lang="en-ZA" dirty="0"/>
              <a:t>Test with start ups​</a:t>
            </a:r>
            <a:endParaRPr lang="en-US" dirty="0"/>
          </a:p>
        </p:txBody>
      </p:sp>
      <p:sp>
        <p:nvSpPr>
          <p:cNvPr id="35" name="Text Placeholder 34">
            <a:extLst>
              <a:ext uri="{FF2B5EF4-FFF2-40B4-BE49-F238E27FC236}">
                <a16:creationId xmlns:a16="http://schemas.microsoft.com/office/drawing/2014/main" id="{04F31490-B2B7-4426-8E85-2B946D473289}"/>
              </a:ext>
            </a:extLst>
          </p:cNvPr>
          <p:cNvSpPr>
            <a:spLocks noGrp="1"/>
          </p:cNvSpPr>
          <p:nvPr>
            <p:ph type="body" sz="quarter" idx="47"/>
          </p:nvPr>
        </p:nvSpPr>
        <p:spPr>
          <a:xfrm>
            <a:off x="5976442" y="3862599"/>
            <a:ext cx="1440088" cy="549318"/>
          </a:xfrm>
        </p:spPr>
        <p:txBody>
          <a:bodyPr>
            <a:normAutofit/>
          </a:bodyPr>
          <a:lstStyle/>
          <a:p>
            <a:r>
              <a:rPr lang="en-ZA" dirty="0"/>
              <a:t>Regional launch​</a:t>
            </a:r>
            <a:endParaRPr lang="en-US" dirty="0"/>
          </a:p>
        </p:txBody>
      </p:sp>
      <p:sp>
        <p:nvSpPr>
          <p:cNvPr id="135" name="Text Placeholder 134">
            <a:extLst>
              <a:ext uri="{FF2B5EF4-FFF2-40B4-BE49-F238E27FC236}">
                <a16:creationId xmlns:a16="http://schemas.microsoft.com/office/drawing/2014/main" id="{CCC6845F-1170-40DE-8F65-F6140059B86B}"/>
              </a:ext>
            </a:extLst>
          </p:cNvPr>
          <p:cNvSpPr>
            <a:spLocks noGrp="1"/>
          </p:cNvSpPr>
          <p:nvPr>
            <p:ph type="body" sz="quarter" idx="48"/>
          </p:nvPr>
        </p:nvSpPr>
        <p:spPr>
          <a:xfrm>
            <a:off x="9923517" y="3862599"/>
            <a:ext cx="1440088" cy="549318"/>
          </a:xfrm>
        </p:spPr>
        <p:txBody>
          <a:bodyPr/>
          <a:lstStyle/>
          <a:p>
            <a:r>
              <a:rPr lang="en-ZA" dirty="0"/>
              <a:t>Deliver to consumers​</a:t>
            </a:r>
            <a:endParaRPr lang="en-US" dirty="0"/>
          </a:p>
        </p:txBody>
      </p:sp>
      <p:sp>
        <p:nvSpPr>
          <p:cNvPr id="168" name="Text Placeholder 167">
            <a:extLst>
              <a:ext uri="{FF2B5EF4-FFF2-40B4-BE49-F238E27FC236}">
                <a16:creationId xmlns:a16="http://schemas.microsoft.com/office/drawing/2014/main" id="{C99EF7C8-7B17-4B3D-B6E9-E0C70F826BF8}"/>
              </a:ext>
            </a:extLst>
          </p:cNvPr>
          <p:cNvSpPr>
            <a:spLocks noGrp="1"/>
          </p:cNvSpPr>
          <p:nvPr>
            <p:ph type="body" sz="quarter" idx="42"/>
          </p:nvPr>
        </p:nvSpPr>
        <p:spPr>
          <a:xfrm>
            <a:off x="653772" y="4449967"/>
            <a:ext cx="1021001" cy="501726"/>
          </a:xfrm>
        </p:spPr>
        <p:txBody>
          <a:bodyPr>
            <a:normAutofit/>
          </a:bodyPr>
          <a:lstStyle/>
          <a:p>
            <a:r>
              <a:rPr lang="en-US" dirty="0"/>
              <a:t>20XX</a:t>
            </a:r>
          </a:p>
        </p:txBody>
      </p:sp>
      <p:sp>
        <p:nvSpPr>
          <p:cNvPr id="51" name="Text Placeholder 50">
            <a:extLst>
              <a:ext uri="{FF2B5EF4-FFF2-40B4-BE49-F238E27FC236}">
                <a16:creationId xmlns:a16="http://schemas.microsoft.com/office/drawing/2014/main" id="{05F5362C-3D75-4B57-BF1E-C3C283D110AB}"/>
              </a:ext>
            </a:extLst>
          </p:cNvPr>
          <p:cNvSpPr>
            <a:spLocks noGrp="1"/>
          </p:cNvSpPr>
          <p:nvPr>
            <p:ph type="body" sz="quarter" idx="29"/>
          </p:nvPr>
        </p:nvSpPr>
        <p:spPr>
          <a:xfrm>
            <a:off x="1712346" y="4871997"/>
            <a:ext cx="495300" cy="652272"/>
          </a:xfrm>
        </p:spPr>
        <p:txBody>
          <a:bodyPr/>
          <a:lstStyle/>
          <a:p>
            <a:r>
              <a:rPr lang="en-US" dirty="0"/>
              <a:t>Jan</a:t>
            </a:r>
          </a:p>
        </p:txBody>
      </p:sp>
      <p:sp>
        <p:nvSpPr>
          <p:cNvPr id="52" name="Text Placeholder 51">
            <a:extLst>
              <a:ext uri="{FF2B5EF4-FFF2-40B4-BE49-F238E27FC236}">
                <a16:creationId xmlns:a16="http://schemas.microsoft.com/office/drawing/2014/main" id="{6827CCF3-6234-44CD-A60B-0B28A5739DF7}"/>
              </a:ext>
            </a:extLst>
          </p:cNvPr>
          <p:cNvSpPr>
            <a:spLocks noGrp="1"/>
          </p:cNvSpPr>
          <p:nvPr>
            <p:ph type="body" sz="quarter" idx="30"/>
          </p:nvPr>
        </p:nvSpPr>
        <p:spPr>
          <a:xfrm>
            <a:off x="2501761" y="4871997"/>
            <a:ext cx="495300" cy="652272"/>
          </a:xfrm>
        </p:spPr>
        <p:txBody>
          <a:bodyPr/>
          <a:lstStyle/>
          <a:p>
            <a:r>
              <a:rPr lang="en-US" dirty="0"/>
              <a:t>Feb</a:t>
            </a:r>
          </a:p>
        </p:txBody>
      </p:sp>
      <p:sp>
        <p:nvSpPr>
          <p:cNvPr id="53" name="Text Placeholder 52">
            <a:extLst>
              <a:ext uri="{FF2B5EF4-FFF2-40B4-BE49-F238E27FC236}">
                <a16:creationId xmlns:a16="http://schemas.microsoft.com/office/drawing/2014/main" id="{895A0D32-F9FD-400E-83C0-733100E37C0F}"/>
              </a:ext>
            </a:extLst>
          </p:cNvPr>
          <p:cNvSpPr>
            <a:spLocks noGrp="1"/>
          </p:cNvSpPr>
          <p:nvPr>
            <p:ph type="body" sz="quarter" idx="31"/>
          </p:nvPr>
        </p:nvSpPr>
        <p:spPr>
          <a:xfrm>
            <a:off x="3291176" y="4871997"/>
            <a:ext cx="495300" cy="652272"/>
          </a:xfrm>
        </p:spPr>
        <p:txBody>
          <a:bodyPr/>
          <a:lstStyle/>
          <a:p>
            <a:r>
              <a:rPr lang="en-US" dirty="0"/>
              <a:t>Mar</a:t>
            </a:r>
          </a:p>
        </p:txBody>
      </p:sp>
      <p:sp>
        <p:nvSpPr>
          <p:cNvPr id="54" name="Text Placeholder 53">
            <a:extLst>
              <a:ext uri="{FF2B5EF4-FFF2-40B4-BE49-F238E27FC236}">
                <a16:creationId xmlns:a16="http://schemas.microsoft.com/office/drawing/2014/main" id="{565976EC-94E5-41FE-9E80-B40A9CC7ABA2}"/>
              </a:ext>
            </a:extLst>
          </p:cNvPr>
          <p:cNvSpPr>
            <a:spLocks noGrp="1"/>
          </p:cNvSpPr>
          <p:nvPr>
            <p:ph type="body" sz="quarter" idx="32"/>
          </p:nvPr>
        </p:nvSpPr>
        <p:spPr>
          <a:xfrm>
            <a:off x="4080591" y="4871997"/>
            <a:ext cx="495300" cy="652272"/>
          </a:xfrm>
        </p:spPr>
        <p:txBody>
          <a:bodyPr/>
          <a:lstStyle/>
          <a:p>
            <a:r>
              <a:rPr lang="en-US" dirty="0"/>
              <a:t>Apr</a:t>
            </a:r>
          </a:p>
        </p:txBody>
      </p:sp>
      <p:sp>
        <p:nvSpPr>
          <p:cNvPr id="55" name="Text Placeholder 54">
            <a:extLst>
              <a:ext uri="{FF2B5EF4-FFF2-40B4-BE49-F238E27FC236}">
                <a16:creationId xmlns:a16="http://schemas.microsoft.com/office/drawing/2014/main" id="{E0951A0C-6C97-4519-8A5F-87ABF67DFA5C}"/>
              </a:ext>
            </a:extLst>
          </p:cNvPr>
          <p:cNvSpPr>
            <a:spLocks noGrp="1"/>
          </p:cNvSpPr>
          <p:nvPr>
            <p:ph type="body" sz="quarter" idx="33"/>
          </p:nvPr>
        </p:nvSpPr>
        <p:spPr>
          <a:xfrm>
            <a:off x="4810807" y="4871997"/>
            <a:ext cx="615310" cy="652272"/>
          </a:xfrm>
        </p:spPr>
        <p:txBody>
          <a:bodyPr/>
          <a:lstStyle/>
          <a:p>
            <a:r>
              <a:rPr lang="en-US" dirty="0"/>
              <a:t>May</a:t>
            </a:r>
          </a:p>
        </p:txBody>
      </p:sp>
      <p:sp>
        <p:nvSpPr>
          <p:cNvPr id="56" name="Text Placeholder 55">
            <a:extLst>
              <a:ext uri="{FF2B5EF4-FFF2-40B4-BE49-F238E27FC236}">
                <a16:creationId xmlns:a16="http://schemas.microsoft.com/office/drawing/2014/main" id="{9A4D4814-9B27-4B11-A2D8-0AAB1DBFE178}"/>
              </a:ext>
            </a:extLst>
          </p:cNvPr>
          <p:cNvSpPr>
            <a:spLocks noGrp="1"/>
          </p:cNvSpPr>
          <p:nvPr>
            <p:ph type="body" sz="quarter" idx="34"/>
          </p:nvPr>
        </p:nvSpPr>
        <p:spPr>
          <a:xfrm>
            <a:off x="5659421" y="4871997"/>
            <a:ext cx="495300" cy="652272"/>
          </a:xfrm>
        </p:spPr>
        <p:txBody>
          <a:bodyPr/>
          <a:lstStyle/>
          <a:p>
            <a:r>
              <a:rPr lang="en-US" dirty="0"/>
              <a:t>Jun</a:t>
            </a:r>
          </a:p>
        </p:txBody>
      </p:sp>
      <p:sp>
        <p:nvSpPr>
          <p:cNvPr id="57" name="Text Placeholder 56">
            <a:extLst>
              <a:ext uri="{FF2B5EF4-FFF2-40B4-BE49-F238E27FC236}">
                <a16:creationId xmlns:a16="http://schemas.microsoft.com/office/drawing/2014/main" id="{4AF74236-101C-4E25-940D-EC00B8AEB651}"/>
              </a:ext>
            </a:extLst>
          </p:cNvPr>
          <p:cNvSpPr>
            <a:spLocks noGrp="1"/>
          </p:cNvSpPr>
          <p:nvPr>
            <p:ph type="body" sz="quarter" idx="35"/>
          </p:nvPr>
        </p:nvSpPr>
        <p:spPr>
          <a:xfrm>
            <a:off x="6448836" y="4871997"/>
            <a:ext cx="495300" cy="652272"/>
          </a:xfrm>
        </p:spPr>
        <p:txBody>
          <a:bodyPr/>
          <a:lstStyle/>
          <a:p>
            <a:r>
              <a:rPr lang="en-US" dirty="0"/>
              <a:t>Jul</a:t>
            </a:r>
          </a:p>
        </p:txBody>
      </p:sp>
      <p:sp>
        <p:nvSpPr>
          <p:cNvPr id="58" name="Text Placeholder 57">
            <a:extLst>
              <a:ext uri="{FF2B5EF4-FFF2-40B4-BE49-F238E27FC236}">
                <a16:creationId xmlns:a16="http://schemas.microsoft.com/office/drawing/2014/main" id="{D85D8F90-2EBD-45EF-A882-6DAB9FFFB92D}"/>
              </a:ext>
            </a:extLst>
          </p:cNvPr>
          <p:cNvSpPr>
            <a:spLocks noGrp="1"/>
          </p:cNvSpPr>
          <p:nvPr>
            <p:ph type="body" sz="quarter" idx="36"/>
          </p:nvPr>
        </p:nvSpPr>
        <p:spPr>
          <a:xfrm>
            <a:off x="7238251" y="4871997"/>
            <a:ext cx="495300" cy="652272"/>
          </a:xfrm>
        </p:spPr>
        <p:txBody>
          <a:bodyPr/>
          <a:lstStyle/>
          <a:p>
            <a:r>
              <a:rPr lang="en-US" dirty="0"/>
              <a:t>Aug</a:t>
            </a:r>
          </a:p>
        </p:txBody>
      </p:sp>
      <p:sp>
        <p:nvSpPr>
          <p:cNvPr id="59" name="Text Placeholder 58">
            <a:extLst>
              <a:ext uri="{FF2B5EF4-FFF2-40B4-BE49-F238E27FC236}">
                <a16:creationId xmlns:a16="http://schemas.microsoft.com/office/drawing/2014/main" id="{28E13E37-B675-4F76-AEFD-C5F32734E453}"/>
              </a:ext>
            </a:extLst>
          </p:cNvPr>
          <p:cNvSpPr>
            <a:spLocks noGrp="1"/>
          </p:cNvSpPr>
          <p:nvPr>
            <p:ph type="body" sz="quarter" idx="37"/>
          </p:nvPr>
        </p:nvSpPr>
        <p:spPr>
          <a:xfrm>
            <a:off x="8027666" y="4871997"/>
            <a:ext cx="495300" cy="652272"/>
          </a:xfrm>
        </p:spPr>
        <p:txBody>
          <a:bodyPr/>
          <a:lstStyle/>
          <a:p>
            <a:r>
              <a:rPr lang="en-US" dirty="0"/>
              <a:t>Sep</a:t>
            </a:r>
          </a:p>
        </p:txBody>
      </p:sp>
      <p:sp>
        <p:nvSpPr>
          <p:cNvPr id="60" name="Text Placeholder 59">
            <a:extLst>
              <a:ext uri="{FF2B5EF4-FFF2-40B4-BE49-F238E27FC236}">
                <a16:creationId xmlns:a16="http://schemas.microsoft.com/office/drawing/2014/main" id="{A4F756B5-4A26-40F5-ADAA-FA4597F87723}"/>
              </a:ext>
            </a:extLst>
          </p:cNvPr>
          <p:cNvSpPr>
            <a:spLocks noGrp="1"/>
          </p:cNvSpPr>
          <p:nvPr>
            <p:ph type="body" sz="quarter" idx="38"/>
          </p:nvPr>
        </p:nvSpPr>
        <p:spPr>
          <a:xfrm>
            <a:off x="8817081" y="4871997"/>
            <a:ext cx="495300" cy="652272"/>
          </a:xfrm>
        </p:spPr>
        <p:txBody>
          <a:bodyPr/>
          <a:lstStyle/>
          <a:p>
            <a:r>
              <a:rPr lang="en-US" dirty="0"/>
              <a:t>Oct</a:t>
            </a:r>
          </a:p>
        </p:txBody>
      </p:sp>
      <p:sp>
        <p:nvSpPr>
          <p:cNvPr id="61" name="Text Placeholder 60">
            <a:extLst>
              <a:ext uri="{FF2B5EF4-FFF2-40B4-BE49-F238E27FC236}">
                <a16:creationId xmlns:a16="http://schemas.microsoft.com/office/drawing/2014/main" id="{03405DF6-005D-4735-BA82-62FB1343A8BB}"/>
              </a:ext>
            </a:extLst>
          </p:cNvPr>
          <p:cNvSpPr>
            <a:spLocks noGrp="1"/>
          </p:cNvSpPr>
          <p:nvPr>
            <p:ph type="body" sz="quarter" idx="39"/>
          </p:nvPr>
        </p:nvSpPr>
        <p:spPr>
          <a:xfrm>
            <a:off x="9606496" y="4871997"/>
            <a:ext cx="495300" cy="652272"/>
          </a:xfrm>
        </p:spPr>
        <p:txBody>
          <a:bodyPr/>
          <a:lstStyle/>
          <a:p>
            <a:r>
              <a:rPr lang="en-US" dirty="0"/>
              <a:t>Nov</a:t>
            </a:r>
          </a:p>
        </p:txBody>
      </p:sp>
      <p:sp>
        <p:nvSpPr>
          <p:cNvPr id="62" name="Text Placeholder 61">
            <a:extLst>
              <a:ext uri="{FF2B5EF4-FFF2-40B4-BE49-F238E27FC236}">
                <a16:creationId xmlns:a16="http://schemas.microsoft.com/office/drawing/2014/main" id="{FB6BBA2A-A9C9-48DE-BCFC-D8A8EA1C7879}"/>
              </a:ext>
            </a:extLst>
          </p:cNvPr>
          <p:cNvSpPr>
            <a:spLocks noGrp="1"/>
          </p:cNvSpPr>
          <p:nvPr>
            <p:ph type="body" sz="quarter" idx="40"/>
          </p:nvPr>
        </p:nvSpPr>
        <p:spPr>
          <a:xfrm>
            <a:off x="10395907" y="4871997"/>
            <a:ext cx="495300" cy="652272"/>
          </a:xfrm>
        </p:spPr>
        <p:txBody>
          <a:bodyPr/>
          <a:lstStyle/>
          <a:p>
            <a:r>
              <a:rPr lang="en-US" dirty="0"/>
              <a:t>Dec</a:t>
            </a:r>
          </a:p>
        </p:txBody>
      </p:sp>
      <p:grpSp>
        <p:nvGrpSpPr>
          <p:cNvPr id="38" name="Group 37">
            <a:extLst>
              <a:ext uri="{FF2B5EF4-FFF2-40B4-BE49-F238E27FC236}">
                <a16:creationId xmlns:a16="http://schemas.microsoft.com/office/drawing/2014/main" id="{A03E781E-7177-48E9-9719-BB669F0124F5}"/>
              </a:ext>
              <a:ext uri="{C183D7F6-B498-43B3-948B-1728B52AA6E4}">
                <adec:decorative xmlns:adec="http://schemas.microsoft.com/office/drawing/2017/decorative" val="1"/>
              </a:ext>
            </a:extLst>
          </p:cNvPr>
          <p:cNvGrpSpPr/>
          <p:nvPr/>
        </p:nvGrpSpPr>
        <p:grpSpPr>
          <a:xfrm>
            <a:off x="2749477" y="4411918"/>
            <a:ext cx="7895340" cy="344415"/>
            <a:chOff x="2749477" y="4411918"/>
            <a:chExt cx="7895340" cy="344415"/>
          </a:xfrm>
        </p:grpSpPr>
        <p:cxnSp>
          <p:nvCxnSpPr>
            <p:cNvPr id="63" name="Straight Connector 62">
              <a:extLst>
                <a:ext uri="{FF2B5EF4-FFF2-40B4-BE49-F238E27FC236}">
                  <a16:creationId xmlns:a16="http://schemas.microsoft.com/office/drawing/2014/main" id="{B3FAD773-C307-44DD-BC20-23F80EDB8FAD}"/>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263D7C3-68EE-450A-99BF-C66DAD63DFA8}"/>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B826A7B-47D1-4CDE-8FF9-017A0D2AB9AB}"/>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9277E97C-6CFA-4AF5-9696-0184E63B133F}"/>
              </a:ext>
              <a:ext uri="{C183D7F6-B498-43B3-948B-1728B52AA6E4}">
                <adec:decorative xmlns:adec="http://schemas.microsoft.com/office/drawing/2017/decorative" val="1"/>
              </a:ext>
            </a:extLst>
          </p:cNvPr>
          <p:cNvGrpSpPr/>
          <p:nvPr/>
        </p:nvGrpSpPr>
        <p:grpSpPr>
          <a:xfrm>
            <a:off x="2750737" y="2675138"/>
            <a:ext cx="6313957" cy="344415"/>
            <a:chOff x="2750737" y="2675138"/>
            <a:chExt cx="6313957" cy="344415"/>
          </a:xfrm>
        </p:grpSpPr>
        <p:cxnSp>
          <p:nvCxnSpPr>
            <p:cNvPr id="67" name="Straight Connector 66">
              <a:extLst>
                <a:ext uri="{FF2B5EF4-FFF2-40B4-BE49-F238E27FC236}">
                  <a16:creationId xmlns:a16="http://schemas.microsoft.com/office/drawing/2014/main" id="{AD3F2609-9CDD-4D75-A665-4D2F527EE61B}"/>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E94D322-7358-4254-A88B-5A447FF71665}"/>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8F81EB4-D578-4BDD-B7D3-447C2EB9DEF4}"/>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CB1CDAB1-6616-440C-AF3B-25D15E58B032}"/>
              </a:ext>
              <a:ext uri="{C183D7F6-B498-43B3-948B-1728B52AA6E4}">
                <adec:decorative xmlns:adec="http://schemas.microsoft.com/office/drawing/2017/decorative" val="1"/>
              </a:ext>
            </a:extLst>
          </p:cNvPr>
          <p:cNvGrpSpPr/>
          <p:nvPr/>
        </p:nvGrpSpPr>
        <p:grpSpPr>
          <a:xfrm>
            <a:off x="2047081" y="4694680"/>
            <a:ext cx="8510121" cy="0"/>
            <a:chOff x="1504814" y="2488864"/>
            <a:chExt cx="8510121" cy="0"/>
          </a:xfrm>
        </p:grpSpPr>
        <p:cxnSp>
          <p:nvCxnSpPr>
            <p:cNvPr id="71" name="Straight Connector 70">
              <a:extLst>
                <a:ext uri="{FF2B5EF4-FFF2-40B4-BE49-F238E27FC236}">
                  <a16:creationId xmlns:a16="http://schemas.microsoft.com/office/drawing/2014/main" id="{6B943732-F8BC-401F-86DD-4B1D62975598}"/>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47F7C68-9C08-4686-AD4C-750BB3E968C3}"/>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EEB642F-F9D2-45BD-9717-7AE8D2A0FC64}"/>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9EB02C2-E346-4354-AB07-DE0D08170EE0}"/>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DA133A3-8322-4AB6-887A-538C2806169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763F120-178A-40D1-A82A-2E4D9BA4B222}"/>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409BB41-3C37-4847-8DB0-9CF5D94625AD}"/>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E33A040-B4D3-4573-BD79-38B162540C37}"/>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38B288F-8E58-4652-98AC-366CE0363650}"/>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627EDDF-4725-48CD-A698-6BA9E5753D03}"/>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94E83A0-CFA3-4B96-BD81-39AB301E5B90}"/>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55EE8A88-DC8F-44A7-B104-AE0F5C8001D2}"/>
              </a:ext>
              <a:ext uri="{C183D7F6-B498-43B3-948B-1728B52AA6E4}">
                <adec:decorative xmlns:adec="http://schemas.microsoft.com/office/drawing/2017/decorative" val="1"/>
              </a:ext>
            </a:extLst>
          </p:cNvPr>
          <p:cNvGrpSpPr/>
          <p:nvPr/>
        </p:nvGrpSpPr>
        <p:grpSpPr>
          <a:xfrm>
            <a:off x="1872910" y="4599626"/>
            <a:ext cx="8858463" cy="174171"/>
            <a:chOff x="1835966" y="4162015"/>
            <a:chExt cx="8858463" cy="174171"/>
          </a:xfrm>
        </p:grpSpPr>
        <p:sp>
          <p:nvSpPr>
            <p:cNvPr id="83" name="Oval 234">
              <a:extLst>
                <a:ext uri="{FF2B5EF4-FFF2-40B4-BE49-F238E27FC236}">
                  <a16:creationId xmlns:a16="http://schemas.microsoft.com/office/drawing/2014/main" id="{EE82452B-60E4-4C51-82BC-CCA2E70AABF2}"/>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236">
              <a:extLst>
                <a:ext uri="{FF2B5EF4-FFF2-40B4-BE49-F238E27FC236}">
                  <a16:creationId xmlns:a16="http://schemas.microsoft.com/office/drawing/2014/main" id="{0FA953AE-6A30-49AB-ACDB-051FDE442310}"/>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238">
              <a:extLst>
                <a:ext uri="{FF2B5EF4-FFF2-40B4-BE49-F238E27FC236}">
                  <a16:creationId xmlns:a16="http://schemas.microsoft.com/office/drawing/2014/main" id="{29C9EFAF-D2A2-4FD8-BAAC-7A816BFA8382}"/>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240">
              <a:extLst>
                <a:ext uri="{FF2B5EF4-FFF2-40B4-BE49-F238E27FC236}">
                  <a16:creationId xmlns:a16="http://schemas.microsoft.com/office/drawing/2014/main" id="{82FCD094-57CC-4B70-97FA-1D9C45F11C89}"/>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242">
              <a:extLst>
                <a:ext uri="{FF2B5EF4-FFF2-40B4-BE49-F238E27FC236}">
                  <a16:creationId xmlns:a16="http://schemas.microsoft.com/office/drawing/2014/main" id="{8B4A3004-A427-4F04-825C-1C19BCF03556}"/>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244">
              <a:extLst>
                <a:ext uri="{FF2B5EF4-FFF2-40B4-BE49-F238E27FC236}">
                  <a16:creationId xmlns:a16="http://schemas.microsoft.com/office/drawing/2014/main" id="{CBE937C0-C4AD-43C6-8AA5-85DCB0F7800B}"/>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246">
              <a:extLst>
                <a:ext uri="{FF2B5EF4-FFF2-40B4-BE49-F238E27FC236}">
                  <a16:creationId xmlns:a16="http://schemas.microsoft.com/office/drawing/2014/main" id="{48478F5D-AC63-456C-A2A6-46E2C6079180}"/>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248">
              <a:extLst>
                <a:ext uri="{FF2B5EF4-FFF2-40B4-BE49-F238E27FC236}">
                  <a16:creationId xmlns:a16="http://schemas.microsoft.com/office/drawing/2014/main" id="{B87B26F3-280B-4BAC-A30B-6028AC9AADF3}"/>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250">
              <a:extLst>
                <a:ext uri="{FF2B5EF4-FFF2-40B4-BE49-F238E27FC236}">
                  <a16:creationId xmlns:a16="http://schemas.microsoft.com/office/drawing/2014/main" id="{62ED9F1E-FCE3-4CBC-A7C4-672C2816D899}"/>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252">
              <a:extLst>
                <a:ext uri="{FF2B5EF4-FFF2-40B4-BE49-F238E27FC236}">
                  <a16:creationId xmlns:a16="http://schemas.microsoft.com/office/drawing/2014/main" id="{E758D61B-A483-412E-865D-D1566EC029DC}"/>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254">
              <a:extLst>
                <a:ext uri="{FF2B5EF4-FFF2-40B4-BE49-F238E27FC236}">
                  <a16:creationId xmlns:a16="http://schemas.microsoft.com/office/drawing/2014/main" id="{3A79885B-A845-4504-B199-AA59BFC40826}"/>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256">
              <a:extLst>
                <a:ext uri="{FF2B5EF4-FFF2-40B4-BE49-F238E27FC236}">
                  <a16:creationId xmlns:a16="http://schemas.microsoft.com/office/drawing/2014/main" id="{7448D00D-9939-4654-90C0-B61DF4E4FB32}"/>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a:extLst>
              <a:ext uri="{FF2B5EF4-FFF2-40B4-BE49-F238E27FC236}">
                <a16:creationId xmlns:a16="http://schemas.microsoft.com/office/drawing/2014/main" id="{980EB1B1-085F-4C16-AA18-D1651CA90A86}"/>
              </a:ext>
              <a:ext uri="{C183D7F6-B498-43B3-948B-1728B52AA6E4}">
                <adec:decorative xmlns:adec="http://schemas.microsoft.com/office/drawing/2017/decorative" val="1"/>
              </a:ext>
            </a:extLst>
          </p:cNvPr>
          <p:cNvGrpSpPr/>
          <p:nvPr/>
        </p:nvGrpSpPr>
        <p:grpSpPr>
          <a:xfrm>
            <a:off x="2049387" y="2999128"/>
            <a:ext cx="8510121" cy="0"/>
            <a:chOff x="1504814" y="2488864"/>
            <a:chExt cx="8510121" cy="0"/>
          </a:xfrm>
        </p:grpSpPr>
        <p:cxnSp>
          <p:nvCxnSpPr>
            <p:cNvPr id="96" name="Straight Connector 95">
              <a:extLst>
                <a:ext uri="{FF2B5EF4-FFF2-40B4-BE49-F238E27FC236}">
                  <a16:creationId xmlns:a16="http://schemas.microsoft.com/office/drawing/2014/main" id="{49D60951-28D6-479D-B250-64EC93D45FA8}"/>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BCC5BA1-9669-4409-9A11-19731286BCAE}"/>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6D80429-1EA8-45B7-B748-86971D3A5B08}"/>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C08C031-8FA5-4593-86A8-73DD069056C9}"/>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C3F1058-5CC0-4F55-8238-F8A40C20FFD5}"/>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3512DCF-39ED-44A4-9108-B0FEF4FC669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AA9C9DE-690E-4AB4-86A2-C54F3A35314A}"/>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56FDA20-77A2-44E7-BDD5-6F8F06C2999C}"/>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FCC3E47-BC17-4BF6-8A00-B8D5959560E4}"/>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3164CF8-C9CC-47A3-9C15-50B0BF883428}"/>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A312809-1B0A-40E2-9D6B-860CCA43286B}"/>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AF67E0BE-3828-42FB-9AA7-3F803DB2D1B4}"/>
              </a:ext>
              <a:ext uri="{C183D7F6-B498-43B3-948B-1728B52AA6E4}">
                <adec:decorative xmlns:adec="http://schemas.microsoft.com/office/drawing/2017/decorative" val="1"/>
              </a:ext>
            </a:extLst>
          </p:cNvPr>
          <p:cNvGrpSpPr/>
          <p:nvPr/>
        </p:nvGrpSpPr>
        <p:grpSpPr>
          <a:xfrm>
            <a:off x="1872910" y="2903401"/>
            <a:ext cx="8858463" cy="174171"/>
            <a:chOff x="1835966" y="4162015"/>
            <a:chExt cx="8858463" cy="174171"/>
          </a:xfrm>
        </p:grpSpPr>
        <p:sp>
          <p:nvSpPr>
            <p:cNvPr id="111" name="Oval 234">
              <a:extLst>
                <a:ext uri="{FF2B5EF4-FFF2-40B4-BE49-F238E27FC236}">
                  <a16:creationId xmlns:a16="http://schemas.microsoft.com/office/drawing/2014/main" id="{B5B00848-3459-4661-A7EF-E75AC9C406C3}"/>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236">
              <a:extLst>
                <a:ext uri="{FF2B5EF4-FFF2-40B4-BE49-F238E27FC236}">
                  <a16:creationId xmlns:a16="http://schemas.microsoft.com/office/drawing/2014/main" id="{B894BB30-ECBC-4F62-9C74-0E3968350CBE}"/>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238">
              <a:extLst>
                <a:ext uri="{FF2B5EF4-FFF2-40B4-BE49-F238E27FC236}">
                  <a16:creationId xmlns:a16="http://schemas.microsoft.com/office/drawing/2014/main" id="{9CA8F390-1FEE-457A-8225-D51F7A253E9F}"/>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240">
              <a:extLst>
                <a:ext uri="{FF2B5EF4-FFF2-40B4-BE49-F238E27FC236}">
                  <a16:creationId xmlns:a16="http://schemas.microsoft.com/office/drawing/2014/main" id="{4E6F774F-40ED-467D-88A2-94AE11DC5018}"/>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242">
              <a:extLst>
                <a:ext uri="{FF2B5EF4-FFF2-40B4-BE49-F238E27FC236}">
                  <a16:creationId xmlns:a16="http://schemas.microsoft.com/office/drawing/2014/main" id="{EFFD4305-13D4-4942-B7CC-6DBCA01BF1AA}"/>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244">
              <a:extLst>
                <a:ext uri="{FF2B5EF4-FFF2-40B4-BE49-F238E27FC236}">
                  <a16:creationId xmlns:a16="http://schemas.microsoft.com/office/drawing/2014/main" id="{71A322C7-81AC-4059-88C9-E5BED09742AA}"/>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246">
              <a:extLst>
                <a:ext uri="{FF2B5EF4-FFF2-40B4-BE49-F238E27FC236}">
                  <a16:creationId xmlns:a16="http://schemas.microsoft.com/office/drawing/2014/main" id="{C34BC827-F7BE-4B4C-AA4F-F9CA43CE04A5}"/>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248">
              <a:extLst>
                <a:ext uri="{FF2B5EF4-FFF2-40B4-BE49-F238E27FC236}">
                  <a16:creationId xmlns:a16="http://schemas.microsoft.com/office/drawing/2014/main" id="{493D3EA3-98DA-45F8-A146-C11E2188C19F}"/>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250">
              <a:extLst>
                <a:ext uri="{FF2B5EF4-FFF2-40B4-BE49-F238E27FC236}">
                  <a16:creationId xmlns:a16="http://schemas.microsoft.com/office/drawing/2014/main" id="{2471905D-4879-4E49-B008-F9AA936C6EB4}"/>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252">
              <a:extLst>
                <a:ext uri="{FF2B5EF4-FFF2-40B4-BE49-F238E27FC236}">
                  <a16:creationId xmlns:a16="http://schemas.microsoft.com/office/drawing/2014/main" id="{ABC6EDE8-DC88-40DF-A932-C5D3BC7E32B1}"/>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254">
              <a:extLst>
                <a:ext uri="{FF2B5EF4-FFF2-40B4-BE49-F238E27FC236}">
                  <a16:creationId xmlns:a16="http://schemas.microsoft.com/office/drawing/2014/main" id="{F6056E70-C46E-4A13-8BA2-22B1D24C52CB}"/>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256">
              <a:extLst>
                <a:ext uri="{FF2B5EF4-FFF2-40B4-BE49-F238E27FC236}">
                  <a16:creationId xmlns:a16="http://schemas.microsoft.com/office/drawing/2014/main" id="{AA48B21D-0BDC-4CCA-AC74-C6A8A440A9CD}"/>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9" name="Date Placeholder 168">
            <a:extLst>
              <a:ext uri="{FF2B5EF4-FFF2-40B4-BE49-F238E27FC236}">
                <a16:creationId xmlns:a16="http://schemas.microsoft.com/office/drawing/2014/main" id="{090944DC-CB4A-4DAE-A801-92946C74EAAC}"/>
              </a:ext>
            </a:extLst>
          </p:cNvPr>
          <p:cNvSpPr>
            <a:spLocks noGrp="1"/>
          </p:cNvSpPr>
          <p:nvPr>
            <p:ph type="dt" sz="half" idx="10"/>
          </p:nvPr>
        </p:nvSpPr>
        <p:spPr>
          <a:xfrm>
            <a:off x="838200" y="6356350"/>
            <a:ext cx="2743200" cy="365125"/>
          </a:xfrm>
        </p:spPr>
        <p:txBody>
          <a:bodyPr/>
          <a:lstStyle/>
          <a:p>
            <a:r>
              <a:rPr lang="en-US" dirty="0"/>
              <a:t>8/06/20XX</a:t>
            </a:r>
          </a:p>
        </p:txBody>
      </p:sp>
      <p:sp>
        <p:nvSpPr>
          <p:cNvPr id="170" name="Footer Placeholder 169">
            <a:extLst>
              <a:ext uri="{FF2B5EF4-FFF2-40B4-BE49-F238E27FC236}">
                <a16:creationId xmlns:a16="http://schemas.microsoft.com/office/drawing/2014/main" id="{23D83515-2C49-4811-A872-1DAD2FEA5A03}"/>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71" name="Slide Number Placeholder 170">
            <a:extLst>
              <a:ext uri="{FF2B5EF4-FFF2-40B4-BE49-F238E27FC236}">
                <a16:creationId xmlns:a16="http://schemas.microsoft.com/office/drawing/2014/main" id="{A65CE78F-C6B9-4EEC-8B5C-FBBA91D3BFB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21</a:t>
            </a:fld>
            <a:endParaRPr lang="en-US" dirty="0"/>
          </a:p>
        </p:txBody>
      </p:sp>
    </p:spTree>
    <p:extLst>
      <p:ext uri="{BB962C8B-B14F-4D97-AF65-F5344CB8AC3E}">
        <p14:creationId xmlns:p14="http://schemas.microsoft.com/office/powerpoint/2010/main" val="2292769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103FBC2-93DA-4F24-B8BE-37966E29D590}"/>
              </a:ext>
            </a:extLst>
          </p:cNvPr>
          <p:cNvSpPr>
            <a:spLocks noGrp="1"/>
          </p:cNvSpPr>
          <p:nvPr>
            <p:ph type="title"/>
          </p:nvPr>
        </p:nvSpPr>
        <p:spPr>
          <a:xfrm>
            <a:off x="793750" y="715939"/>
            <a:ext cx="4864608" cy="365760"/>
          </a:xfrm>
        </p:spPr>
        <p:txBody>
          <a:bodyPr/>
          <a:lstStyle/>
          <a:p>
            <a:r>
              <a:rPr lang="en-US" dirty="0"/>
              <a:t>Financials</a:t>
            </a:r>
          </a:p>
        </p:txBody>
      </p:sp>
      <p:graphicFrame>
        <p:nvGraphicFramePr>
          <p:cNvPr id="42" name="Content Placeholder 41">
            <a:extLst>
              <a:ext uri="{FF2B5EF4-FFF2-40B4-BE49-F238E27FC236}">
                <a16:creationId xmlns:a16="http://schemas.microsoft.com/office/drawing/2014/main" id="{34ACB7E3-8F86-4C0E-9748-3F10EBD66EC9}"/>
              </a:ext>
            </a:extLst>
          </p:cNvPr>
          <p:cNvGraphicFramePr>
            <a:graphicFrameLocks noGrp="1"/>
          </p:cNvGraphicFramePr>
          <p:nvPr>
            <p:ph sz="quarter" idx="15"/>
            <p:extLst>
              <p:ext uri="{D42A27DB-BD31-4B8C-83A1-F6EECF244321}">
                <p14:modId xmlns:p14="http://schemas.microsoft.com/office/powerpoint/2010/main" val="1611776090"/>
              </p:ext>
            </p:extLst>
          </p:nvPr>
        </p:nvGraphicFramePr>
        <p:xfrm>
          <a:off x="793750" y="1238250"/>
          <a:ext cx="5418260" cy="4585861"/>
        </p:xfrm>
        <a:graphic>
          <a:graphicData uri="http://schemas.openxmlformats.org/drawingml/2006/table">
            <a:tbl>
              <a:tblPr firstRow="1" bandRow="1">
                <a:tableStyleId>{BDBED569-4797-4DF1-A0F4-6AAB3CD982D8}</a:tableStyleId>
              </a:tblPr>
              <a:tblGrid>
                <a:gridCol w="1789463">
                  <a:extLst>
                    <a:ext uri="{9D8B030D-6E8A-4147-A177-3AD203B41FA5}">
                      <a16:colId xmlns:a16="http://schemas.microsoft.com/office/drawing/2014/main" val="1517755082"/>
                    </a:ext>
                  </a:extLst>
                </a:gridCol>
                <a:gridCol w="1013670">
                  <a:extLst>
                    <a:ext uri="{9D8B030D-6E8A-4147-A177-3AD203B41FA5}">
                      <a16:colId xmlns:a16="http://schemas.microsoft.com/office/drawing/2014/main" val="2446386500"/>
                    </a:ext>
                  </a:extLst>
                </a:gridCol>
                <a:gridCol w="1016000">
                  <a:extLst>
                    <a:ext uri="{9D8B030D-6E8A-4147-A177-3AD203B41FA5}">
                      <a16:colId xmlns:a16="http://schemas.microsoft.com/office/drawing/2014/main" val="3308918160"/>
                    </a:ext>
                  </a:extLst>
                </a:gridCol>
                <a:gridCol w="1087120">
                  <a:extLst>
                    <a:ext uri="{9D8B030D-6E8A-4147-A177-3AD203B41FA5}">
                      <a16:colId xmlns:a16="http://schemas.microsoft.com/office/drawing/2014/main" val="1854486728"/>
                    </a:ext>
                  </a:extLst>
                </a:gridCol>
                <a:gridCol w="512007">
                  <a:extLst>
                    <a:ext uri="{9D8B030D-6E8A-4147-A177-3AD203B41FA5}">
                      <a16:colId xmlns:a16="http://schemas.microsoft.com/office/drawing/2014/main" val="1808496511"/>
                    </a:ext>
                  </a:extLst>
                </a:gridCol>
              </a:tblGrid>
              <a:tr h="401050">
                <a:tc>
                  <a:txBody>
                    <a:bodyPr/>
                    <a:lstStyle/>
                    <a:p>
                      <a:pPr algn="r"/>
                      <a:endParaRPr lang="en-US" sz="1200" cap="all" spc="400" baseline="0" dirty="0">
                        <a:solidFill>
                          <a:schemeClr val="bg1"/>
                        </a:solidFill>
                        <a:latin typeface="+mj-lt"/>
                      </a:endParaRPr>
                    </a:p>
                  </a:txBody>
                  <a:tcPr anchor="ctr"/>
                </a:tc>
                <a:tc>
                  <a:txBody>
                    <a:bodyPr/>
                    <a:lstStyle/>
                    <a:p>
                      <a:pPr algn="r"/>
                      <a:r>
                        <a:rPr lang="en-US" sz="1200" b="1" cap="all" spc="200" baseline="0" dirty="0">
                          <a:solidFill>
                            <a:schemeClr val="bg1"/>
                          </a:solidFill>
                        </a:rPr>
                        <a:t>Year 1</a:t>
                      </a:r>
                      <a:endParaRPr lang="en-US" sz="1200" b="1" cap="all" spc="200" baseline="0" dirty="0">
                        <a:solidFill>
                          <a:schemeClr val="bg1"/>
                        </a:solidFill>
                        <a:latin typeface="+mj-lt"/>
                      </a:endParaRPr>
                    </a:p>
                  </a:txBody>
                  <a:tcPr anchor="ctr"/>
                </a:tc>
                <a:tc>
                  <a:txBody>
                    <a:bodyPr/>
                    <a:lstStyle/>
                    <a:p>
                      <a:pPr algn="r"/>
                      <a:r>
                        <a:rPr lang="en-US" sz="1200" b="1" cap="all" spc="200" baseline="0" dirty="0">
                          <a:solidFill>
                            <a:schemeClr val="bg1"/>
                          </a:solidFill>
                        </a:rPr>
                        <a:t>Year 2</a:t>
                      </a:r>
                      <a:endParaRPr lang="en-US" sz="1200" b="1" cap="all" spc="200" baseline="0" dirty="0">
                        <a:solidFill>
                          <a:schemeClr val="bg1"/>
                        </a:solidFill>
                        <a:latin typeface="+mj-lt"/>
                      </a:endParaRPr>
                    </a:p>
                  </a:txBody>
                  <a:tcPr anchor="ctr"/>
                </a:tc>
                <a:tc>
                  <a:txBody>
                    <a:bodyPr/>
                    <a:lstStyle/>
                    <a:p>
                      <a:pPr algn="r"/>
                      <a:r>
                        <a:rPr lang="en-US" sz="1200" b="1" cap="all" spc="200" baseline="0" dirty="0">
                          <a:solidFill>
                            <a:schemeClr val="bg1"/>
                          </a:solidFill>
                        </a:rPr>
                        <a:t>year 3</a:t>
                      </a:r>
                      <a:endParaRPr lang="en-US" sz="1200" b="1" cap="all" spc="200" baseline="0" dirty="0">
                        <a:solidFill>
                          <a:schemeClr val="bg1"/>
                        </a:solidFill>
                        <a:latin typeface="+mj-lt"/>
                      </a:endParaRPr>
                    </a:p>
                  </a:txBody>
                  <a:tcPr anchor="ctr"/>
                </a:tc>
                <a:tc>
                  <a:txBody>
                    <a:bodyPr/>
                    <a:lstStyle/>
                    <a:p>
                      <a:pPr algn="r"/>
                      <a:endParaRPr lang="en-US" sz="1200" b="0" cap="all" spc="400" baseline="0" dirty="0">
                        <a:solidFill>
                          <a:schemeClr val="bg1"/>
                        </a:solidFill>
                        <a:latin typeface="+mj-lt"/>
                      </a:endParaRPr>
                    </a:p>
                  </a:txBody>
                  <a:tcPr anchor="ctr"/>
                </a:tc>
                <a:extLst>
                  <a:ext uri="{0D108BD9-81ED-4DB2-BD59-A6C34878D82A}">
                    <a16:rowId xmlns:a16="http://schemas.microsoft.com/office/drawing/2014/main" val="3100351803"/>
                  </a:ext>
                </a:extLst>
              </a:tr>
              <a:tr h="345510">
                <a:tc>
                  <a:txBody>
                    <a:bodyPr/>
                    <a:lstStyle/>
                    <a:p>
                      <a:pPr algn="l" rtl="0" fontAlgn="base"/>
                      <a:r>
                        <a:rPr lang="en-US" sz="1200" b="0" u="none" strike="noStrike" dirty="0">
                          <a:solidFill>
                            <a:schemeClr val="bg1"/>
                          </a:solidFill>
                          <a:effectLst/>
                        </a:rPr>
                        <a:t>Detailers</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5,000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40,000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160,000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tc>
                <a:extLst>
                  <a:ext uri="{0D108BD9-81ED-4DB2-BD59-A6C34878D82A}">
                    <a16:rowId xmlns:a16="http://schemas.microsoft.com/office/drawing/2014/main" val="2801628125"/>
                  </a:ext>
                </a:extLst>
              </a:tr>
              <a:tr h="347469">
                <a:tc>
                  <a:txBody>
                    <a:bodyPr/>
                    <a:lstStyle/>
                    <a:p>
                      <a:pPr algn="l" rtl="0" fontAlgn="base"/>
                      <a:r>
                        <a:rPr lang="en-US" sz="1200" b="0" u="none" strike="noStrike" dirty="0">
                          <a:solidFill>
                            <a:schemeClr val="bg1"/>
                          </a:solidFill>
                          <a:effectLst/>
                        </a:rPr>
                        <a:t>Users</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50,000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400,000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1,600,000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tc>
                <a:extLst>
                  <a:ext uri="{0D108BD9-81ED-4DB2-BD59-A6C34878D82A}">
                    <a16:rowId xmlns:a16="http://schemas.microsoft.com/office/drawing/2014/main" val="3635382780"/>
                  </a:ext>
                </a:extLst>
              </a:tr>
              <a:tr h="347468">
                <a:tc>
                  <a:txBody>
                    <a:bodyPr/>
                    <a:lstStyle/>
                    <a:p>
                      <a:pPr algn="l" rtl="0" fontAlgn="base"/>
                      <a:r>
                        <a:rPr lang="en-US" sz="1200" b="0" u="none" strike="noStrike" dirty="0">
                          <a:solidFill>
                            <a:schemeClr val="bg1"/>
                          </a:solidFill>
                          <a:effectLst/>
                        </a:rPr>
                        <a:t>Sales</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500,000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4,000,000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16,000,000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tc>
                <a:extLst>
                  <a:ext uri="{0D108BD9-81ED-4DB2-BD59-A6C34878D82A}">
                    <a16:rowId xmlns:a16="http://schemas.microsoft.com/office/drawing/2014/main" val="2282084003"/>
                  </a:ext>
                </a:extLst>
              </a:tr>
              <a:tr h="347469">
                <a:tc>
                  <a:txBody>
                    <a:bodyPr/>
                    <a:lstStyle/>
                    <a:p>
                      <a:pPr algn="l" rtl="0" fontAlgn="base"/>
                      <a:r>
                        <a:rPr lang="en-US" sz="1200" b="0" u="none" strike="noStrike" dirty="0">
                          <a:solidFill>
                            <a:schemeClr val="bg1"/>
                          </a:solidFill>
                          <a:effectLst/>
                        </a:rPr>
                        <a:t>Average Price per Sale</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75</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80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90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tc>
                <a:extLst>
                  <a:ext uri="{0D108BD9-81ED-4DB2-BD59-A6C34878D82A}">
                    <a16:rowId xmlns:a16="http://schemas.microsoft.com/office/drawing/2014/main" val="1849756459"/>
                  </a:ext>
                </a:extLst>
              </a:tr>
              <a:tr h="367088">
                <a:tc>
                  <a:txBody>
                    <a:bodyPr/>
                    <a:lstStyle/>
                    <a:p>
                      <a:pPr algn="l" rtl="0" fontAlgn="base"/>
                      <a:r>
                        <a:rPr lang="en-US" sz="1200" b="0" u="none" strike="noStrike" dirty="0">
                          <a:solidFill>
                            <a:schemeClr val="bg1"/>
                          </a:solidFill>
                          <a:effectLst/>
                        </a:rPr>
                        <a:t>Revenue @ 15%</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5,625,000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48,000,000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216,000,000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tc>
                <a:extLst>
                  <a:ext uri="{0D108BD9-81ED-4DB2-BD59-A6C34878D82A}">
                    <a16:rowId xmlns:a16="http://schemas.microsoft.com/office/drawing/2014/main" val="4151575269"/>
                  </a:ext>
                </a:extLst>
              </a:tr>
              <a:tr h="346379">
                <a:tc>
                  <a:txBody>
                    <a:bodyPr/>
                    <a:lstStyle/>
                    <a:p>
                      <a:pPr algn="l" rtl="0" fontAlgn="base"/>
                      <a:r>
                        <a:rPr lang="en-US" sz="1200" b="1" u="none" strike="noStrike" cap="all" spc="200" baseline="0" dirty="0">
                          <a:solidFill>
                            <a:schemeClr val="bg1"/>
                          </a:solidFill>
                          <a:effectLst/>
                        </a:rPr>
                        <a:t>Gross Profit</a:t>
                      </a:r>
                      <a:r>
                        <a:rPr lang="en-US" sz="1200" b="0" cap="all" spc="200" baseline="0" dirty="0">
                          <a:solidFill>
                            <a:schemeClr val="bg1"/>
                          </a:solidFill>
                          <a:effectLst/>
                        </a:rPr>
                        <a:t>​</a:t>
                      </a:r>
                      <a:endParaRPr lang="en-US" sz="1200" b="0" i="0" cap="all" spc="200" baseline="0" dirty="0">
                        <a:solidFill>
                          <a:schemeClr val="bg1"/>
                        </a:solidFill>
                        <a:effectLst/>
                        <a:latin typeface="+mj-lt"/>
                      </a:endParaRPr>
                    </a:p>
                  </a:txBody>
                  <a:tcPr anchor="ctr"/>
                </a:tc>
                <a:tc>
                  <a:txBody>
                    <a:bodyPr/>
                    <a:lstStyle/>
                    <a:p>
                      <a:pPr algn="r" rtl="0" fontAlgn="base"/>
                      <a:r>
                        <a:rPr lang="en-US" sz="1200" b="1" u="none" strike="noStrike" dirty="0">
                          <a:solidFill>
                            <a:schemeClr val="bg1"/>
                          </a:solidFill>
                          <a:effectLst/>
                        </a:rPr>
                        <a:t>5,625,000</a:t>
                      </a:r>
                      <a:r>
                        <a:rPr lang="en-US" sz="1200" b="0" dirty="0">
                          <a:solidFill>
                            <a:schemeClr val="bg1"/>
                          </a:solidFill>
                          <a:effectLst/>
                        </a:rPr>
                        <a:t>​</a:t>
                      </a:r>
                      <a:endParaRPr lang="en-US" sz="1200" b="0" i="0" dirty="0">
                        <a:solidFill>
                          <a:schemeClr val="bg1"/>
                        </a:solidFill>
                        <a:effectLst/>
                        <a:latin typeface="+mj-lt"/>
                      </a:endParaRPr>
                    </a:p>
                  </a:txBody>
                  <a:tcPr anchor="ctr"/>
                </a:tc>
                <a:tc>
                  <a:txBody>
                    <a:bodyPr/>
                    <a:lstStyle/>
                    <a:p>
                      <a:pPr algn="r" rtl="0" fontAlgn="base"/>
                      <a:r>
                        <a:rPr lang="en-US" sz="1200" b="1" u="none" strike="noStrike" dirty="0">
                          <a:solidFill>
                            <a:schemeClr val="bg1"/>
                          </a:solidFill>
                          <a:effectLst/>
                        </a:rPr>
                        <a:t>48,000,000</a:t>
                      </a:r>
                      <a:r>
                        <a:rPr lang="en-US" sz="1200" b="0" dirty="0">
                          <a:solidFill>
                            <a:schemeClr val="bg1"/>
                          </a:solidFill>
                          <a:effectLst/>
                        </a:rPr>
                        <a:t>​</a:t>
                      </a:r>
                      <a:endParaRPr lang="en-US" sz="1200" b="0" i="0" dirty="0">
                        <a:solidFill>
                          <a:schemeClr val="bg1"/>
                        </a:solidFill>
                        <a:effectLst/>
                        <a:latin typeface="+mj-lt"/>
                      </a:endParaRPr>
                    </a:p>
                  </a:txBody>
                  <a:tcPr anchor="ctr"/>
                </a:tc>
                <a:tc>
                  <a:txBody>
                    <a:bodyPr/>
                    <a:lstStyle/>
                    <a:p>
                      <a:pPr algn="r" rtl="0" fontAlgn="base"/>
                      <a:r>
                        <a:rPr lang="en-US" sz="1200" b="1" u="none" strike="noStrike" dirty="0">
                          <a:solidFill>
                            <a:schemeClr val="bg1"/>
                          </a:solidFill>
                          <a:effectLst/>
                        </a:rPr>
                        <a:t>216,000,000</a:t>
                      </a:r>
                      <a:r>
                        <a:rPr lang="en-US" sz="1200" b="0" dirty="0">
                          <a:solidFill>
                            <a:schemeClr val="bg1"/>
                          </a:solidFill>
                          <a:effectLst/>
                        </a:rPr>
                        <a:t>​</a:t>
                      </a:r>
                      <a:endParaRPr lang="en-US" sz="1200" b="0" i="0" dirty="0">
                        <a:solidFill>
                          <a:schemeClr val="bg1"/>
                        </a:solidFill>
                        <a:effectLst/>
                        <a:latin typeface="+mj-lt"/>
                      </a:endParaRPr>
                    </a:p>
                  </a:txBody>
                  <a:tcPr anchor="ct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j-lt"/>
                      </a:endParaRPr>
                    </a:p>
                  </a:txBody>
                  <a:tcPr anchor="ctr"/>
                </a:tc>
                <a:extLst>
                  <a:ext uri="{0D108BD9-81ED-4DB2-BD59-A6C34878D82A}">
                    <a16:rowId xmlns:a16="http://schemas.microsoft.com/office/drawing/2014/main" val="3550227705"/>
                  </a:ext>
                </a:extLst>
              </a:tr>
              <a:tr h="353132">
                <a:tc>
                  <a:txBody>
                    <a:bodyPr/>
                    <a:lstStyle/>
                    <a:p>
                      <a:pPr algn="l" rtl="0" fontAlgn="base"/>
                      <a:r>
                        <a:rPr lang="en-US" sz="1200" b="0" u="none" strike="noStrike" dirty="0">
                          <a:solidFill>
                            <a:schemeClr val="bg1"/>
                          </a:solidFill>
                          <a:effectLst/>
                        </a:rPr>
                        <a:t>Expenses</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tc>
                <a:extLst>
                  <a:ext uri="{0D108BD9-81ED-4DB2-BD59-A6C34878D82A}">
                    <a16:rowId xmlns:a16="http://schemas.microsoft.com/office/drawing/2014/main" val="2110867358"/>
                  </a:ext>
                </a:extLst>
              </a:tr>
              <a:tr h="357645">
                <a:tc>
                  <a:txBody>
                    <a:bodyPr/>
                    <a:lstStyle/>
                    <a:p>
                      <a:pPr algn="l" rtl="0" fontAlgn="base">
                        <a:buFont typeface="Arial" panose="020B0604020202020204" pitchFamily="34" charset="0"/>
                        <a:buNone/>
                      </a:pPr>
                      <a:r>
                        <a:rPr lang="en-US" sz="1200" b="0" u="none" strike="noStrike" dirty="0">
                          <a:solidFill>
                            <a:schemeClr val="bg1"/>
                          </a:solidFill>
                          <a:effectLst/>
                        </a:rPr>
                        <a:t>   Sales &amp; Marketing</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5,062,500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38,400,000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151,200,000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tc>
                <a:extLst>
                  <a:ext uri="{0D108BD9-81ED-4DB2-BD59-A6C34878D82A}">
                    <a16:rowId xmlns:a16="http://schemas.microsoft.com/office/drawing/2014/main" val="4268114081"/>
                  </a:ext>
                </a:extLst>
              </a:tr>
              <a:tr h="350458">
                <a:tc>
                  <a:txBody>
                    <a:bodyPr/>
                    <a:lstStyle/>
                    <a:p>
                      <a:pPr algn="l" rtl="0" fontAlgn="base">
                        <a:buFont typeface="Arial" panose="020B0604020202020204" pitchFamily="34" charset="0"/>
                        <a:buNone/>
                      </a:pPr>
                      <a:r>
                        <a:rPr lang="en-US" sz="1200" b="0" u="none" strike="noStrike" dirty="0">
                          <a:solidFill>
                            <a:schemeClr val="bg1"/>
                          </a:solidFill>
                          <a:effectLst/>
                        </a:rPr>
                        <a:t>   Customer Service</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1,687,500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9,600,000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21,600,000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l" rtl="0" fontAlgn="base"/>
                      <a:r>
                        <a:rPr lang="en-US" sz="1200" b="0" u="none" strike="noStrike" dirty="0">
                          <a:solidFill>
                            <a:schemeClr val="bg1"/>
                          </a:solidFill>
                          <a:effectLst/>
                        </a:rPr>
                        <a:t>70%</a:t>
                      </a:r>
                      <a:r>
                        <a:rPr lang="en-US" sz="1200" b="0" dirty="0">
                          <a:solidFill>
                            <a:schemeClr val="bg1"/>
                          </a:solidFill>
                          <a:effectLst/>
                        </a:rPr>
                        <a:t>​</a:t>
                      </a:r>
                      <a:endParaRPr lang="en-US" sz="1200" b="0" i="0" dirty="0">
                        <a:solidFill>
                          <a:schemeClr val="bg1"/>
                        </a:solidFill>
                        <a:effectLst/>
                        <a:latin typeface="+mn-lt"/>
                      </a:endParaRPr>
                    </a:p>
                  </a:txBody>
                  <a:tcPr anchor="ctr"/>
                </a:tc>
                <a:extLst>
                  <a:ext uri="{0D108BD9-81ED-4DB2-BD59-A6C34878D82A}">
                    <a16:rowId xmlns:a16="http://schemas.microsoft.com/office/drawing/2014/main" val="1537267748"/>
                  </a:ext>
                </a:extLst>
              </a:tr>
              <a:tr h="335761">
                <a:tc>
                  <a:txBody>
                    <a:bodyPr/>
                    <a:lstStyle/>
                    <a:p>
                      <a:pPr algn="l" rtl="0" fontAlgn="base">
                        <a:buFont typeface="Arial" panose="020B0604020202020204" pitchFamily="34" charset="0"/>
                        <a:buNone/>
                      </a:pPr>
                      <a:r>
                        <a:rPr lang="en-US" sz="1200" b="0" u="none" strike="noStrike" dirty="0">
                          <a:solidFill>
                            <a:schemeClr val="bg1"/>
                          </a:solidFill>
                          <a:effectLst/>
                        </a:rPr>
                        <a:t>   Product Development</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562,500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2,400,000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10,800,000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l" rtl="0" fontAlgn="base"/>
                      <a:r>
                        <a:rPr lang="en-US" sz="1200" b="0" u="none" strike="noStrike" dirty="0">
                          <a:solidFill>
                            <a:schemeClr val="bg1"/>
                          </a:solidFill>
                          <a:effectLst/>
                        </a:rPr>
                        <a:t>10%</a:t>
                      </a:r>
                      <a:r>
                        <a:rPr lang="en-US" sz="1200" b="0" dirty="0">
                          <a:solidFill>
                            <a:schemeClr val="bg1"/>
                          </a:solidFill>
                          <a:effectLst/>
                        </a:rPr>
                        <a:t>​</a:t>
                      </a:r>
                      <a:endParaRPr lang="en-US" sz="1200" b="0" i="0" dirty="0">
                        <a:solidFill>
                          <a:schemeClr val="bg1"/>
                        </a:solidFill>
                        <a:effectLst/>
                        <a:latin typeface="+mn-lt"/>
                      </a:endParaRPr>
                    </a:p>
                  </a:txBody>
                  <a:tcPr anchor="ctr"/>
                </a:tc>
                <a:extLst>
                  <a:ext uri="{0D108BD9-81ED-4DB2-BD59-A6C34878D82A}">
                    <a16:rowId xmlns:a16="http://schemas.microsoft.com/office/drawing/2014/main" val="1691341114"/>
                  </a:ext>
                </a:extLst>
              </a:tr>
              <a:tr h="341185">
                <a:tc>
                  <a:txBody>
                    <a:bodyPr/>
                    <a:lstStyle/>
                    <a:p>
                      <a:pPr algn="l" rtl="0" fontAlgn="base">
                        <a:buFont typeface="Arial" panose="020B0604020202020204" pitchFamily="34" charset="0"/>
                        <a:buNone/>
                      </a:pPr>
                      <a:r>
                        <a:rPr lang="en-US" sz="1200" b="0" u="none" strike="noStrike" dirty="0">
                          <a:solidFill>
                            <a:schemeClr val="bg1"/>
                          </a:solidFill>
                          <a:effectLst/>
                        </a:rPr>
                        <a:t>   Research</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281,250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2,400,000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4,320,000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l" rtl="0" fontAlgn="base"/>
                      <a:r>
                        <a:rPr lang="en-US" sz="1200" b="0" u="none" strike="noStrike" dirty="0">
                          <a:solidFill>
                            <a:schemeClr val="bg1"/>
                          </a:solidFill>
                          <a:effectLst/>
                        </a:rPr>
                        <a:t>5%</a:t>
                      </a:r>
                      <a:r>
                        <a:rPr lang="en-US" sz="1200" b="0" dirty="0">
                          <a:solidFill>
                            <a:schemeClr val="bg1"/>
                          </a:solidFill>
                          <a:effectLst/>
                        </a:rPr>
                        <a:t>​</a:t>
                      </a:r>
                      <a:endParaRPr lang="en-US" sz="1200" b="0" i="0" dirty="0">
                        <a:solidFill>
                          <a:schemeClr val="bg1"/>
                        </a:solidFill>
                        <a:effectLst/>
                        <a:latin typeface="+mn-lt"/>
                      </a:endParaRPr>
                    </a:p>
                  </a:txBody>
                  <a:tcPr anchor="ctr"/>
                </a:tc>
                <a:extLst>
                  <a:ext uri="{0D108BD9-81ED-4DB2-BD59-A6C34878D82A}">
                    <a16:rowId xmlns:a16="http://schemas.microsoft.com/office/drawing/2014/main" val="280917110"/>
                  </a:ext>
                </a:extLst>
              </a:tr>
              <a:tr h="345247">
                <a:tc>
                  <a:txBody>
                    <a:bodyPr/>
                    <a:lstStyle/>
                    <a:p>
                      <a:pPr algn="l" rtl="0" fontAlgn="base"/>
                      <a:r>
                        <a:rPr lang="en-US" sz="1200" b="1" u="none" strike="noStrike" cap="all" spc="200" baseline="0" dirty="0">
                          <a:solidFill>
                            <a:schemeClr val="bg1"/>
                          </a:solidFill>
                          <a:effectLst/>
                        </a:rPr>
                        <a:t>Total Expenses</a:t>
                      </a:r>
                      <a:r>
                        <a:rPr lang="en-US" sz="1200" b="0" cap="all" spc="200" baseline="0" dirty="0">
                          <a:solidFill>
                            <a:schemeClr val="bg1"/>
                          </a:solidFill>
                          <a:effectLst/>
                        </a:rPr>
                        <a:t>​</a:t>
                      </a:r>
                      <a:endParaRPr lang="en-US" sz="1200" b="0" i="0" cap="all" spc="200" baseline="0" dirty="0">
                        <a:solidFill>
                          <a:schemeClr val="bg1"/>
                        </a:solidFill>
                        <a:effectLst/>
                        <a:latin typeface="+mj-lt"/>
                      </a:endParaRPr>
                    </a:p>
                  </a:txBody>
                  <a:tcPr anchor="ctr"/>
                </a:tc>
                <a:tc>
                  <a:txBody>
                    <a:bodyPr/>
                    <a:lstStyle/>
                    <a:p>
                      <a:pPr algn="r" rtl="0" fontAlgn="base"/>
                      <a:r>
                        <a:rPr lang="en-US" sz="1200" b="1" u="none" strike="noStrike" dirty="0">
                          <a:solidFill>
                            <a:schemeClr val="bg1"/>
                          </a:solidFill>
                          <a:effectLst/>
                        </a:rPr>
                        <a:t>7,593,750</a:t>
                      </a:r>
                      <a:r>
                        <a:rPr lang="en-US" sz="1200" b="0" dirty="0">
                          <a:solidFill>
                            <a:schemeClr val="bg1"/>
                          </a:solidFill>
                          <a:effectLst/>
                        </a:rPr>
                        <a:t>​</a:t>
                      </a:r>
                      <a:endParaRPr lang="en-US" sz="1200" b="0" i="0" dirty="0">
                        <a:solidFill>
                          <a:schemeClr val="bg1"/>
                        </a:solidFill>
                        <a:effectLst/>
                        <a:latin typeface="+mj-lt"/>
                      </a:endParaRPr>
                    </a:p>
                  </a:txBody>
                  <a:tcPr anchor="ctr"/>
                </a:tc>
                <a:tc>
                  <a:txBody>
                    <a:bodyPr/>
                    <a:lstStyle/>
                    <a:p>
                      <a:pPr algn="r" rtl="0" fontAlgn="base"/>
                      <a:r>
                        <a:rPr lang="en-US" sz="1200" b="1" u="none" strike="noStrike" dirty="0">
                          <a:solidFill>
                            <a:schemeClr val="bg1"/>
                          </a:solidFill>
                          <a:effectLst/>
                        </a:rPr>
                        <a:t>52,800,000</a:t>
                      </a:r>
                      <a:r>
                        <a:rPr lang="en-US" sz="1200" b="0" dirty="0">
                          <a:solidFill>
                            <a:schemeClr val="bg1"/>
                          </a:solidFill>
                          <a:effectLst/>
                        </a:rPr>
                        <a:t>​</a:t>
                      </a:r>
                      <a:endParaRPr lang="en-US" sz="1200" b="0" i="0" dirty="0">
                        <a:solidFill>
                          <a:schemeClr val="bg1"/>
                        </a:solidFill>
                        <a:effectLst/>
                        <a:latin typeface="+mj-lt"/>
                      </a:endParaRPr>
                    </a:p>
                  </a:txBody>
                  <a:tcPr anchor="ctr"/>
                </a:tc>
                <a:tc>
                  <a:txBody>
                    <a:bodyPr/>
                    <a:lstStyle/>
                    <a:p>
                      <a:pPr algn="r" rtl="0" fontAlgn="base"/>
                      <a:r>
                        <a:rPr lang="en-US" sz="1200" b="1" u="none" strike="noStrike" dirty="0">
                          <a:solidFill>
                            <a:schemeClr val="bg1"/>
                          </a:solidFill>
                          <a:effectLst/>
                        </a:rPr>
                        <a:t>187,920,000</a:t>
                      </a:r>
                      <a:r>
                        <a:rPr lang="en-US" sz="1200" b="0" dirty="0">
                          <a:solidFill>
                            <a:schemeClr val="bg1"/>
                          </a:solidFill>
                          <a:effectLst/>
                        </a:rPr>
                        <a:t>​</a:t>
                      </a:r>
                      <a:endParaRPr lang="en-US" sz="1200" b="0" i="0" dirty="0">
                        <a:solidFill>
                          <a:schemeClr val="bg1"/>
                        </a:solidFill>
                        <a:effectLst/>
                        <a:latin typeface="+mj-lt"/>
                      </a:endParaRPr>
                    </a:p>
                  </a:txBody>
                  <a:tcPr anchor="ctr"/>
                </a:tc>
                <a:tc>
                  <a:txBody>
                    <a:bodyPr/>
                    <a:lstStyle/>
                    <a:p>
                      <a:pPr algn="l" rtl="0" fontAlgn="base"/>
                      <a:r>
                        <a:rPr lang="en-US" sz="1200" b="0" u="none" strike="noStrike" dirty="0">
                          <a:solidFill>
                            <a:schemeClr val="bg1"/>
                          </a:solidFill>
                          <a:effectLst/>
                        </a:rPr>
                        <a:t>2%</a:t>
                      </a:r>
                      <a:r>
                        <a:rPr lang="en-US" sz="1200" b="0" dirty="0">
                          <a:solidFill>
                            <a:schemeClr val="bg1"/>
                          </a:solidFill>
                          <a:effectLst/>
                        </a:rPr>
                        <a:t>​</a:t>
                      </a:r>
                      <a:endParaRPr lang="en-US" sz="1200" b="0" i="0" dirty="0">
                        <a:solidFill>
                          <a:schemeClr val="bg1"/>
                        </a:solidFill>
                        <a:effectLst/>
                        <a:latin typeface="+mj-lt"/>
                      </a:endParaRPr>
                    </a:p>
                  </a:txBody>
                  <a:tcPr anchor="ctr"/>
                </a:tc>
                <a:extLst>
                  <a:ext uri="{0D108BD9-81ED-4DB2-BD59-A6C34878D82A}">
                    <a16:rowId xmlns:a16="http://schemas.microsoft.com/office/drawing/2014/main" val="3098074008"/>
                  </a:ext>
                </a:extLst>
              </a:tr>
            </a:tbl>
          </a:graphicData>
        </a:graphic>
      </p:graphicFrame>
      <p:sp>
        <p:nvSpPr>
          <p:cNvPr id="10" name="Date Placeholder 9">
            <a:extLst>
              <a:ext uri="{FF2B5EF4-FFF2-40B4-BE49-F238E27FC236}">
                <a16:creationId xmlns:a16="http://schemas.microsoft.com/office/drawing/2014/main" id="{F6101639-B98B-4290-81F2-6592D5FA903D}"/>
              </a:ext>
            </a:extLst>
          </p:cNvPr>
          <p:cNvSpPr>
            <a:spLocks noGrp="1"/>
          </p:cNvSpPr>
          <p:nvPr>
            <p:ph type="dt" sz="half" idx="10"/>
          </p:nvPr>
        </p:nvSpPr>
        <p:spPr>
          <a:xfrm>
            <a:off x="838200" y="6356350"/>
            <a:ext cx="2743200" cy="365125"/>
          </a:xfrm>
        </p:spPr>
        <p:txBody>
          <a:bodyPr/>
          <a:lstStyle/>
          <a:p>
            <a:r>
              <a:rPr lang="en-US" dirty="0"/>
              <a:t>8/06/20XX</a:t>
            </a:r>
          </a:p>
        </p:txBody>
      </p:sp>
      <p:sp>
        <p:nvSpPr>
          <p:cNvPr id="11" name="Footer Placeholder 10">
            <a:extLst>
              <a:ext uri="{FF2B5EF4-FFF2-40B4-BE49-F238E27FC236}">
                <a16:creationId xmlns:a16="http://schemas.microsoft.com/office/drawing/2014/main" id="{D326A7AE-D42B-4931-9C9A-68C7909D88C2}"/>
              </a:ext>
            </a:extLst>
          </p:cNvPr>
          <p:cNvSpPr>
            <a:spLocks noGrp="1"/>
          </p:cNvSpPr>
          <p:nvPr>
            <p:ph type="ftr" sz="quarter" idx="11"/>
          </p:nvPr>
        </p:nvSpPr>
        <p:spPr>
          <a:xfrm>
            <a:off x="4038600" y="6356350"/>
            <a:ext cx="4114800" cy="365125"/>
          </a:xfrm>
        </p:spPr>
        <p:txBody>
          <a:bodyPr/>
          <a:lstStyle/>
          <a:p>
            <a:r>
              <a:rPr lang="en-US" dirty="0"/>
              <a:t>PITCH DECK</a:t>
            </a:r>
          </a:p>
        </p:txBody>
      </p:sp>
      <p:pic>
        <p:nvPicPr>
          <p:cNvPr id="46" name="Picture Placeholder 45" descr="A close up of a person wearing glasses and the measurements of the eyes">
            <a:extLst>
              <a:ext uri="{FF2B5EF4-FFF2-40B4-BE49-F238E27FC236}">
                <a16:creationId xmlns:a16="http://schemas.microsoft.com/office/drawing/2014/main" id="{4CCDE114-C87D-4D8A-AC71-4CEECD759FE8}"/>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a:xfrm>
            <a:off x="7179733" y="0"/>
            <a:ext cx="5012267" cy="6867376"/>
          </a:xfrm>
          <a:prstGeom prst="rect">
            <a:avLst/>
          </a:prstGeom>
        </p:spPr>
      </p:pic>
      <p:sp>
        <p:nvSpPr>
          <p:cNvPr id="12" name="Slide Number Placeholder 11">
            <a:extLst>
              <a:ext uri="{FF2B5EF4-FFF2-40B4-BE49-F238E27FC236}">
                <a16:creationId xmlns:a16="http://schemas.microsoft.com/office/drawing/2014/main" id="{09EE126B-B5CD-4FEC-A36A-5B51A1CE25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22</a:t>
            </a:fld>
            <a:endParaRPr lang="en-US" dirty="0"/>
          </a:p>
        </p:txBody>
      </p:sp>
    </p:spTree>
    <p:extLst>
      <p:ext uri="{BB962C8B-B14F-4D97-AF65-F5344CB8AC3E}">
        <p14:creationId xmlns:p14="http://schemas.microsoft.com/office/powerpoint/2010/main" val="3168340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4B590098-81C1-4249-B3A2-EA9785C89F87}"/>
              </a:ext>
            </a:extLst>
          </p:cNvPr>
          <p:cNvSpPr>
            <a:spLocks noGrp="1"/>
          </p:cNvSpPr>
          <p:nvPr>
            <p:ph type="title"/>
          </p:nvPr>
        </p:nvSpPr>
        <p:spPr>
          <a:xfrm>
            <a:off x="2452698" y="1566777"/>
            <a:ext cx="7286604" cy="634323"/>
          </a:xfrm>
        </p:spPr>
        <p:txBody>
          <a:bodyPr/>
          <a:lstStyle/>
          <a:p>
            <a:r>
              <a:rPr lang="en-US" noProof="0" dirty="0"/>
              <a:t>Meet the team</a:t>
            </a:r>
            <a:endParaRPr lang="en-US" dirty="0"/>
          </a:p>
        </p:txBody>
      </p:sp>
      <p:pic>
        <p:nvPicPr>
          <p:cNvPr id="21" name="Picture Placeholder 20" descr="Team member headshot">
            <a:extLst>
              <a:ext uri="{FF2B5EF4-FFF2-40B4-BE49-F238E27FC236}">
                <a16:creationId xmlns:a16="http://schemas.microsoft.com/office/drawing/2014/main" id="{7B3A7BB2-D754-4C1F-BBD1-08ACE735E49E}"/>
              </a:ext>
            </a:extLst>
          </p:cNvPr>
          <p:cNvPicPr>
            <a:picLocks noGrp="1" noChangeAspect="1"/>
          </p:cNvPicPr>
          <p:nvPr>
            <p:ph type="pic" sz="quarter" idx="15"/>
          </p:nvPr>
        </p:nvPicPr>
        <p:blipFill rotWithShape="1">
          <a:blip r:embed="rId2" cstate="email">
            <a:extLst>
              <a:ext uri="{28A0092B-C50C-407E-A947-70E740481C1C}">
                <a14:useLocalDpi xmlns:a14="http://schemas.microsoft.com/office/drawing/2010/main"/>
              </a:ext>
            </a:extLst>
          </a:blip>
          <a:srcRect/>
          <a:stretch/>
        </p:blipFill>
        <p:spPr>
          <a:xfrm>
            <a:off x="1803737" y="2804053"/>
            <a:ext cx="1487419" cy="1498417"/>
          </a:xfrm>
        </p:spPr>
      </p:pic>
      <p:sp>
        <p:nvSpPr>
          <p:cNvPr id="6" name="Text Placeholder 5">
            <a:extLst>
              <a:ext uri="{FF2B5EF4-FFF2-40B4-BE49-F238E27FC236}">
                <a16:creationId xmlns:a16="http://schemas.microsoft.com/office/drawing/2014/main" id="{ECD612B0-CA10-4130-B168-DF81E13876EC}"/>
              </a:ext>
            </a:extLst>
          </p:cNvPr>
          <p:cNvSpPr>
            <a:spLocks noGrp="1"/>
          </p:cNvSpPr>
          <p:nvPr>
            <p:ph type="body" sz="quarter" idx="18"/>
          </p:nvPr>
        </p:nvSpPr>
        <p:spPr>
          <a:xfrm>
            <a:off x="1488239" y="4570546"/>
            <a:ext cx="2118414" cy="332113"/>
          </a:xfrm>
        </p:spPr>
        <p:txBody>
          <a:bodyPr>
            <a:normAutofit/>
          </a:bodyPr>
          <a:lstStyle/>
          <a:p>
            <a:r>
              <a:rPr lang="en-US" dirty="0"/>
              <a:t>Takuma Hayashi​​</a:t>
            </a:r>
          </a:p>
        </p:txBody>
      </p:sp>
      <p:sp>
        <p:nvSpPr>
          <p:cNvPr id="7" name="Text Placeholder 6">
            <a:extLst>
              <a:ext uri="{FF2B5EF4-FFF2-40B4-BE49-F238E27FC236}">
                <a16:creationId xmlns:a16="http://schemas.microsoft.com/office/drawing/2014/main" id="{4A624D75-824F-4CC8-9323-2E23CB884A56}"/>
              </a:ext>
            </a:extLst>
          </p:cNvPr>
          <p:cNvSpPr>
            <a:spLocks noGrp="1"/>
          </p:cNvSpPr>
          <p:nvPr>
            <p:ph type="body" sz="quarter" idx="19"/>
          </p:nvPr>
        </p:nvSpPr>
        <p:spPr>
          <a:xfrm>
            <a:off x="1488239" y="4886780"/>
            <a:ext cx="2118414" cy="531393"/>
          </a:xfrm>
        </p:spPr>
        <p:txBody>
          <a:bodyPr/>
          <a:lstStyle/>
          <a:p>
            <a:r>
              <a:rPr lang="en-US" dirty="0"/>
              <a:t>President​</a:t>
            </a:r>
          </a:p>
        </p:txBody>
      </p:sp>
      <p:pic>
        <p:nvPicPr>
          <p:cNvPr id="23" name="Picture Placeholder 22" descr="Team member headshot">
            <a:extLst>
              <a:ext uri="{FF2B5EF4-FFF2-40B4-BE49-F238E27FC236}">
                <a16:creationId xmlns:a16="http://schemas.microsoft.com/office/drawing/2014/main" id="{5008DFBC-FDF6-43E4-ACE9-92DFEA05B14F}"/>
              </a:ext>
            </a:extLst>
          </p:cNvPr>
          <p:cNvPicPr>
            <a:picLocks noGrp="1" noChangeAspect="1"/>
          </p:cNvPicPr>
          <p:nvPr>
            <p:ph type="pic" sz="quarter" idx="20"/>
          </p:nvPr>
        </p:nvPicPr>
        <p:blipFill rotWithShape="1">
          <a:blip r:embed="rId3" cstate="email">
            <a:extLst>
              <a:ext uri="{28A0092B-C50C-407E-A947-70E740481C1C}">
                <a14:useLocalDpi xmlns:a14="http://schemas.microsoft.com/office/drawing/2010/main"/>
              </a:ext>
            </a:extLst>
          </a:blip>
          <a:srcRect/>
          <a:stretch/>
        </p:blipFill>
        <p:spPr>
          <a:xfrm>
            <a:off x="4175961" y="2804053"/>
            <a:ext cx="1487419" cy="1498417"/>
          </a:xfrm>
        </p:spPr>
      </p:pic>
      <p:sp>
        <p:nvSpPr>
          <p:cNvPr id="11" name="Text Placeholder 10">
            <a:extLst>
              <a:ext uri="{FF2B5EF4-FFF2-40B4-BE49-F238E27FC236}">
                <a16:creationId xmlns:a16="http://schemas.microsoft.com/office/drawing/2014/main" id="{F72949CD-9D3F-427D-B9F4-D4BC669A1EBC}"/>
              </a:ext>
            </a:extLst>
          </p:cNvPr>
          <p:cNvSpPr>
            <a:spLocks noGrp="1"/>
          </p:cNvSpPr>
          <p:nvPr>
            <p:ph type="body" sz="quarter" idx="23"/>
          </p:nvPr>
        </p:nvSpPr>
        <p:spPr>
          <a:xfrm>
            <a:off x="3860463" y="4570546"/>
            <a:ext cx="2118414" cy="332113"/>
          </a:xfrm>
        </p:spPr>
        <p:txBody>
          <a:bodyPr/>
          <a:lstStyle/>
          <a:p>
            <a:r>
              <a:rPr lang="en-US" dirty="0"/>
              <a:t>Mirjam Nilsson​​</a:t>
            </a:r>
          </a:p>
        </p:txBody>
      </p:sp>
      <p:sp>
        <p:nvSpPr>
          <p:cNvPr id="12" name="Text Placeholder 11">
            <a:extLst>
              <a:ext uri="{FF2B5EF4-FFF2-40B4-BE49-F238E27FC236}">
                <a16:creationId xmlns:a16="http://schemas.microsoft.com/office/drawing/2014/main" id="{C2135DE6-D742-4873-90DE-D377ACDAC2CF}"/>
              </a:ext>
            </a:extLst>
          </p:cNvPr>
          <p:cNvSpPr>
            <a:spLocks noGrp="1"/>
          </p:cNvSpPr>
          <p:nvPr>
            <p:ph type="body" sz="quarter" idx="24"/>
          </p:nvPr>
        </p:nvSpPr>
        <p:spPr>
          <a:xfrm>
            <a:off x="3860463" y="4886780"/>
            <a:ext cx="2118414" cy="531393"/>
          </a:xfrm>
        </p:spPr>
        <p:txBody>
          <a:bodyPr/>
          <a:lstStyle/>
          <a:p>
            <a:r>
              <a:rPr lang="en-US" dirty="0"/>
              <a:t>Chief Executive Officer​</a:t>
            </a:r>
          </a:p>
        </p:txBody>
      </p:sp>
      <p:pic>
        <p:nvPicPr>
          <p:cNvPr id="25" name="Picture Placeholder 24" descr="Team member headshot">
            <a:extLst>
              <a:ext uri="{FF2B5EF4-FFF2-40B4-BE49-F238E27FC236}">
                <a16:creationId xmlns:a16="http://schemas.microsoft.com/office/drawing/2014/main" id="{1CBBE1EF-8A0E-4660-93D4-16195F55622A}"/>
              </a:ext>
            </a:extLst>
          </p:cNvPr>
          <p:cNvPicPr>
            <a:picLocks noGrp="1" noChangeAspect="1"/>
          </p:cNvPicPr>
          <p:nvPr>
            <p:ph type="pic" sz="quarter" idx="21"/>
          </p:nvPr>
        </p:nvPicPr>
        <p:blipFill rotWithShape="1">
          <a:blip r:embed="rId4" cstate="email">
            <a:extLst>
              <a:ext uri="{28A0092B-C50C-407E-A947-70E740481C1C}">
                <a14:useLocalDpi xmlns:a14="http://schemas.microsoft.com/office/drawing/2010/main"/>
              </a:ext>
            </a:extLst>
          </a:blip>
          <a:srcRect/>
          <a:stretch/>
        </p:blipFill>
        <p:spPr>
          <a:xfrm>
            <a:off x="6548185" y="2804053"/>
            <a:ext cx="1487419" cy="1498417"/>
          </a:xfrm>
        </p:spPr>
      </p:pic>
      <p:sp>
        <p:nvSpPr>
          <p:cNvPr id="13" name="Text Placeholder 12">
            <a:extLst>
              <a:ext uri="{FF2B5EF4-FFF2-40B4-BE49-F238E27FC236}">
                <a16:creationId xmlns:a16="http://schemas.microsoft.com/office/drawing/2014/main" id="{47B3AD41-1FE5-49CB-8A4E-D4849B52B19A}"/>
              </a:ext>
            </a:extLst>
          </p:cNvPr>
          <p:cNvSpPr>
            <a:spLocks noGrp="1"/>
          </p:cNvSpPr>
          <p:nvPr>
            <p:ph type="body" sz="quarter" idx="25"/>
          </p:nvPr>
        </p:nvSpPr>
        <p:spPr>
          <a:xfrm>
            <a:off x="6232687" y="4570546"/>
            <a:ext cx="2118414" cy="332113"/>
          </a:xfrm>
        </p:spPr>
        <p:txBody>
          <a:bodyPr>
            <a:normAutofit/>
          </a:bodyPr>
          <a:lstStyle/>
          <a:p>
            <a:r>
              <a:rPr lang="en-US" dirty="0"/>
              <a:t>Flora Berggren​​</a:t>
            </a:r>
          </a:p>
        </p:txBody>
      </p:sp>
      <p:sp>
        <p:nvSpPr>
          <p:cNvPr id="14" name="Text Placeholder 13">
            <a:extLst>
              <a:ext uri="{FF2B5EF4-FFF2-40B4-BE49-F238E27FC236}">
                <a16:creationId xmlns:a16="http://schemas.microsoft.com/office/drawing/2014/main" id="{0DF2FA86-F417-4CF1-AA96-86CEC9266FA3}"/>
              </a:ext>
            </a:extLst>
          </p:cNvPr>
          <p:cNvSpPr>
            <a:spLocks noGrp="1"/>
          </p:cNvSpPr>
          <p:nvPr>
            <p:ph type="body" sz="quarter" idx="26"/>
          </p:nvPr>
        </p:nvSpPr>
        <p:spPr>
          <a:xfrm>
            <a:off x="6232687" y="4886780"/>
            <a:ext cx="2118414" cy="531393"/>
          </a:xfrm>
        </p:spPr>
        <p:txBody>
          <a:bodyPr/>
          <a:lstStyle/>
          <a:p>
            <a:r>
              <a:rPr lang="en-US" dirty="0"/>
              <a:t>Chief Operations Officer​</a:t>
            </a:r>
          </a:p>
        </p:txBody>
      </p:sp>
      <p:pic>
        <p:nvPicPr>
          <p:cNvPr id="27" name="Picture Placeholder 26" descr="Team member headshot">
            <a:extLst>
              <a:ext uri="{FF2B5EF4-FFF2-40B4-BE49-F238E27FC236}">
                <a16:creationId xmlns:a16="http://schemas.microsoft.com/office/drawing/2014/main" id="{61636076-17B6-4189-9E02-9522B5D845A5}"/>
              </a:ext>
            </a:extLst>
          </p:cNvPr>
          <p:cNvPicPr>
            <a:picLocks noGrp="1" noChangeAspect="1"/>
          </p:cNvPicPr>
          <p:nvPr>
            <p:ph type="pic" sz="quarter" idx="22"/>
          </p:nvPr>
        </p:nvPicPr>
        <p:blipFill rotWithShape="1">
          <a:blip r:embed="rId5" cstate="email">
            <a:extLst>
              <a:ext uri="{28A0092B-C50C-407E-A947-70E740481C1C}">
                <a14:useLocalDpi xmlns:a14="http://schemas.microsoft.com/office/drawing/2010/main"/>
              </a:ext>
            </a:extLst>
          </a:blip>
          <a:srcRect/>
          <a:stretch/>
        </p:blipFill>
        <p:spPr>
          <a:xfrm>
            <a:off x="8920409" y="2804053"/>
            <a:ext cx="1487419" cy="1498417"/>
          </a:xfrm>
        </p:spPr>
      </p:pic>
      <p:sp>
        <p:nvSpPr>
          <p:cNvPr id="15" name="Text Placeholder 14">
            <a:extLst>
              <a:ext uri="{FF2B5EF4-FFF2-40B4-BE49-F238E27FC236}">
                <a16:creationId xmlns:a16="http://schemas.microsoft.com/office/drawing/2014/main" id="{02A02D31-8F04-4F7D-80D7-63235BCF72C4}"/>
              </a:ext>
            </a:extLst>
          </p:cNvPr>
          <p:cNvSpPr>
            <a:spLocks noGrp="1"/>
          </p:cNvSpPr>
          <p:nvPr>
            <p:ph type="body" sz="quarter" idx="27"/>
          </p:nvPr>
        </p:nvSpPr>
        <p:spPr>
          <a:xfrm>
            <a:off x="8604911" y="4570546"/>
            <a:ext cx="2118415" cy="332113"/>
          </a:xfrm>
        </p:spPr>
        <p:txBody>
          <a:bodyPr>
            <a:normAutofit/>
          </a:bodyPr>
          <a:lstStyle/>
          <a:p>
            <a:r>
              <a:rPr lang="en-US" dirty="0"/>
              <a:t>Rajesh Santoshi​​</a:t>
            </a:r>
          </a:p>
        </p:txBody>
      </p:sp>
      <p:sp>
        <p:nvSpPr>
          <p:cNvPr id="16" name="Text Placeholder 15">
            <a:extLst>
              <a:ext uri="{FF2B5EF4-FFF2-40B4-BE49-F238E27FC236}">
                <a16:creationId xmlns:a16="http://schemas.microsoft.com/office/drawing/2014/main" id="{6FB54806-880A-4646-9759-138039CF74A6}"/>
              </a:ext>
            </a:extLst>
          </p:cNvPr>
          <p:cNvSpPr>
            <a:spLocks noGrp="1"/>
          </p:cNvSpPr>
          <p:nvPr>
            <p:ph type="body" sz="quarter" idx="28"/>
          </p:nvPr>
        </p:nvSpPr>
        <p:spPr>
          <a:xfrm>
            <a:off x="8604911" y="4886780"/>
            <a:ext cx="2118415" cy="531393"/>
          </a:xfrm>
        </p:spPr>
        <p:txBody>
          <a:bodyPr/>
          <a:lstStyle/>
          <a:p>
            <a:r>
              <a:rPr lang="en-US" dirty="0"/>
              <a:t>VP Marketing​</a:t>
            </a:r>
          </a:p>
        </p:txBody>
      </p:sp>
      <p:sp>
        <p:nvSpPr>
          <p:cNvPr id="17" name="Date Placeholder 16">
            <a:extLst>
              <a:ext uri="{FF2B5EF4-FFF2-40B4-BE49-F238E27FC236}">
                <a16:creationId xmlns:a16="http://schemas.microsoft.com/office/drawing/2014/main" id="{5DC0D5E1-22A2-4B34-B1D7-2B7B67AB5BAE}"/>
              </a:ext>
            </a:extLst>
          </p:cNvPr>
          <p:cNvSpPr>
            <a:spLocks noGrp="1"/>
          </p:cNvSpPr>
          <p:nvPr>
            <p:ph type="dt" sz="half" idx="10"/>
          </p:nvPr>
        </p:nvSpPr>
        <p:spPr>
          <a:xfrm>
            <a:off x="838200" y="6356350"/>
            <a:ext cx="2743200" cy="365125"/>
          </a:xfrm>
        </p:spPr>
        <p:txBody>
          <a:bodyPr/>
          <a:lstStyle/>
          <a:p>
            <a:r>
              <a:rPr lang="en-US" dirty="0"/>
              <a:t>8/06/20XX</a:t>
            </a:r>
          </a:p>
        </p:txBody>
      </p:sp>
      <p:sp>
        <p:nvSpPr>
          <p:cNvPr id="18" name="Footer Placeholder 17">
            <a:extLst>
              <a:ext uri="{FF2B5EF4-FFF2-40B4-BE49-F238E27FC236}">
                <a16:creationId xmlns:a16="http://schemas.microsoft.com/office/drawing/2014/main" id="{EECE930A-E403-4C63-82E5-F7F84990A384}"/>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9" name="Slide Number Placeholder 18">
            <a:extLst>
              <a:ext uri="{FF2B5EF4-FFF2-40B4-BE49-F238E27FC236}">
                <a16:creationId xmlns:a16="http://schemas.microsoft.com/office/drawing/2014/main" id="{74E25067-A5AE-4CD6-9383-5050461A9EE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23</a:t>
            </a:fld>
            <a:endParaRPr lang="en-US" dirty="0"/>
          </a:p>
        </p:txBody>
      </p:sp>
    </p:spTree>
    <p:extLst>
      <p:ext uri="{BB962C8B-B14F-4D97-AF65-F5344CB8AC3E}">
        <p14:creationId xmlns:p14="http://schemas.microsoft.com/office/powerpoint/2010/main" val="1001964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C2ACCF9-0672-4707-BFAE-8EB35588C930}"/>
              </a:ext>
            </a:extLst>
          </p:cNvPr>
          <p:cNvSpPr>
            <a:spLocks noGrp="1"/>
          </p:cNvSpPr>
          <p:nvPr>
            <p:ph type="title"/>
          </p:nvPr>
        </p:nvSpPr>
        <p:spPr>
          <a:xfrm>
            <a:off x="2452698" y="1187753"/>
            <a:ext cx="7286604" cy="634323"/>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noProof="0" dirty="0"/>
              <a:t>The Full team</a:t>
            </a:r>
          </a:p>
        </p:txBody>
      </p:sp>
      <p:pic>
        <p:nvPicPr>
          <p:cNvPr id="81" name="Picture Placeholder 80" descr="Team member headshot">
            <a:extLst>
              <a:ext uri="{FF2B5EF4-FFF2-40B4-BE49-F238E27FC236}">
                <a16:creationId xmlns:a16="http://schemas.microsoft.com/office/drawing/2014/main" id="{0DB37D96-B3FF-4447-834B-29A9DF7E1FA0}"/>
              </a:ext>
            </a:extLst>
          </p:cNvPr>
          <p:cNvPicPr>
            <a:picLocks noGrp="1" noChangeAspect="1"/>
          </p:cNvPicPr>
          <p:nvPr>
            <p:ph type="pic" sz="quarter" idx="29"/>
          </p:nvPr>
        </p:nvPicPr>
        <p:blipFill rotWithShape="1">
          <a:blip r:embed="rId2" cstate="email">
            <a:extLst>
              <a:ext uri="{28A0092B-C50C-407E-A947-70E740481C1C}">
                <a14:useLocalDpi xmlns:a14="http://schemas.microsoft.com/office/drawing/2010/main"/>
              </a:ext>
            </a:extLst>
          </a:blip>
          <a:srcRect/>
          <a:stretch/>
        </p:blipFill>
        <p:spPr>
          <a:xfrm>
            <a:off x="2002390" y="2327255"/>
            <a:ext cx="950588" cy="685062"/>
          </a:xfrm>
        </p:spPr>
      </p:pic>
      <p:sp>
        <p:nvSpPr>
          <p:cNvPr id="65" name="Text Placeholder 64">
            <a:extLst>
              <a:ext uri="{FF2B5EF4-FFF2-40B4-BE49-F238E27FC236}">
                <a16:creationId xmlns:a16="http://schemas.microsoft.com/office/drawing/2014/main" id="{6CEA7312-3725-4A0E-B001-3767172A4DE2}"/>
              </a:ext>
            </a:extLst>
          </p:cNvPr>
          <p:cNvSpPr>
            <a:spLocks noGrp="1"/>
          </p:cNvSpPr>
          <p:nvPr>
            <p:ph type="body" sz="quarter" idx="30"/>
          </p:nvPr>
        </p:nvSpPr>
        <p:spPr>
          <a:xfrm>
            <a:off x="1418477" y="3263610"/>
            <a:ext cx="2118414" cy="332113"/>
          </a:xfrm>
        </p:spPr>
        <p:txBody>
          <a:bodyPr/>
          <a:lstStyle/>
          <a:p>
            <a:r>
              <a:rPr lang="en-US" dirty="0"/>
              <a:t>Takuma Hayashi​</a:t>
            </a:r>
          </a:p>
        </p:txBody>
      </p:sp>
      <p:sp>
        <p:nvSpPr>
          <p:cNvPr id="66" name="Text Placeholder 65">
            <a:extLst>
              <a:ext uri="{FF2B5EF4-FFF2-40B4-BE49-F238E27FC236}">
                <a16:creationId xmlns:a16="http://schemas.microsoft.com/office/drawing/2014/main" id="{25F71493-5163-4C3D-A1BD-749603AB4548}"/>
              </a:ext>
            </a:extLst>
          </p:cNvPr>
          <p:cNvSpPr>
            <a:spLocks noGrp="1"/>
          </p:cNvSpPr>
          <p:nvPr>
            <p:ph type="body" sz="quarter" idx="31"/>
          </p:nvPr>
        </p:nvSpPr>
        <p:spPr>
          <a:xfrm>
            <a:off x="1418477" y="3579845"/>
            <a:ext cx="2118414" cy="390545"/>
          </a:xfrm>
        </p:spPr>
        <p:txBody>
          <a:bodyPr/>
          <a:lstStyle/>
          <a:p>
            <a:r>
              <a:rPr lang="en-US" dirty="0"/>
              <a:t>President​</a:t>
            </a:r>
          </a:p>
        </p:txBody>
      </p:sp>
      <p:pic>
        <p:nvPicPr>
          <p:cNvPr id="89" name="Picture Placeholder 88" descr="Team member headshot">
            <a:extLst>
              <a:ext uri="{FF2B5EF4-FFF2-40B4-BE49-F238E27FC236}">
                <a16:creationId xmlns:a16="http://schemas.microsoft.com/office/drawing/2014/main" id="{81297F37-F134-415A-BFBA-F2908399124B}"/>
              </a:ext>
            </a:extLst>
          </p:cNvPr>
          <p:cNvPicPr>
            <a:picLocks noGrp="1" noChangeAspect="1"/>
          </p:cNvPicPr>
          <p:nvPr>
            <p:ph type="pic" sz="quarter" idx="41"/>
          </p:nvPr>
        </p:nvPicPr>
        <p:blipFill rotWithShape="1">
          <a:blip r:embed="rId3" cstate="email">
            <a:extLst>
              <a:ext uri="{28A0092B-C50C-407E-A947-70E740481C1C}">
                <a14:useLocalDpi xmlns:a14="http://schemas.microsoft.com/office/drawing/2010/main"/>
              </a:ext>
            </a:extLst>
          </a:blip>
          <a:srcRect/>
          <a:stretch/>
        </p:blipFill>
        <p:spPr>
          <a:xfrm>
            <a:off x="2002390" y="4154796"/>
            <a:ext cx="950588" cy="685062"/>
          </a:xfrm>
        </p:spPr>
      </p:pic>
      <p:sp>
        <p:nvSpPr>
          <p:cNvPr id="56" name="Text Placeholder 55">
            <a:extLst>
              <a:ext uri="{FF2B5EF4-FFF2-40B4-BE49-F238E27FC236}">
                <a16:creationId xmlns:a16="http://schemas.microsoft.com/office/drawing/2014/main" id="{B0CF947B-F255-4AC2-AF7D-44B6B25500DF}"/>
              </a:ext>
            </a:extLst>
          </p:cNvPr>
          <p:cNvSpPr>
            <a:spLocks noGrp="1"/>
          </p:cNvSpPr>
          <p:nvPr>
            <p:ph type="body" sz="quarter" idx="18"/>
          </p:nvPr>
        </p:nvSpPr>
        <p:spPr>
          <a:xfrm>
            <a:off x="1418477" y="5098599"/>
            <a:ext cx="2118414" cy="332113"/>
          </a:xfrm>
        </p:spPr>
        <p:txBody>
          <a:bodyPr/>
          <a:lstStyle/>
          <a:p>
            <a:r>
              <a:rPr lang="en-US" dirty="0"/>
              <a:t>Graham Barnes​</a:t>
            </a:r>
          </a:p>
        </p:txBody>
      </p:sp>
      <p:sp>
        <p:nvSpPr>
          <p:cNvPr id="57" name="Text Placeholder 56">
            <a:extLst>
              <a:ext uri="{FF2B5EF4-FFF2-40B4-BE49-F238E27FC236}">
                <a16:creationId xmlns:a16="http://schemas.microsoft.com/office/drawing/2014/main" id="{9023533B-4648-409F-B807-F3DC9EDFF2AC}"/>
              </a:ext>
            </a:extLst>
          </p:cNvPr>
          <p:cNvSpPr>
            <a:spLocks noGrp="1"/>
          </p:cNvSpPr>
          <p:nvPr>
            <p:ph type="body" sz="quarter" idx="19"/>
          </p:nvPr>
        </p:nvSpPr>
        <p:spPr>
          <a:xfrm>
            <a:off x="1418477" y="5414833"/>
            <a:ext cx="2118414" cy="332113"/>
          </a:xfrm>
        </p:spPr>
        <p:txBody>
          <a:bodyPr/>
          <a:lstStyle/>
          <a:p>
            <a:r>
              <a:rPr lang="en-US" dirty="0"/>
              <a:t>VP Product​</a:t>
            </a:r>
          </a:p>
        </p:txBody>
      </p:sp>
      <p:pic>
        <p:nvPicPr>
          <p:cNvPr id="83" name="Picture Placeholder 82" descr="Team member headshot">
            <a:extLst>
              <a:ext uri="{FF2B5EF4-FFF2-40B4-BE49-F238E27FC236}">
                <a16:creationId xmlns:a16="http://schemas.microsoft.com/office/drawing/2014/main" id="{2E4A589E-786B-463B-8DF7-CA41DD0A204C}"/>
              </a:ext>
            </a:extLst>
          </p:cNvPr>
          <p:cNvPicPr>
            <a:picLocks noGrp="1" noChangeAspect="1"/>
          </p:cNvPicPr>
          <p:nvPr>
            <p:ph type="pic" sz="quarter" idx="42"/>
          </p:nvPr>
        </p:nvPicPr>
        <p:blipFill rotWithShape="1">
          <a:blip r:embed="rId4" cstate="email">
            <a:extLst>
              <a:ext uri="{28A0092B-C50C-407E-A947-70E740481C1C}">
                <a14:useLocalDpi xmlns:a14="http://schemas.microsoft.com/office/drawing/2010/main"/>
              </a:ext>
            </a:extLst>
          </a:blip>
          <a:srcRect/>
          <a:stretch/>
        </p:blipFill>
        <p:spPr>
          <a:xfrm>
            <a:off x="4422929" y="2319234"/>
            <a:ext cx="950588" cy="685062"/>
          </a:xfrm>
        </p:spPr>
      </p:pic>
      <p:sp>
        <p:nvSpPr>
          <p:cNvPr id="67" name="Text Placeholder 66">
            <a:extLst>
              <a:ext uri="{FF2B5EF4-FFF2-40B4-BE49-F238E27FC236}">
                <a16:creationId xmlns:a16="http://schemas.microsoft.com/office/drawing/2014/main" id="{9664E4E5-3D93-4509-9139-0A14B33A1613}"/>
              </a:ext>
            </a:extLst>
          </p:cNvPr>
          <p:cNvSpPr>
            <a:spLocks noGrp="1"/>
          </p:cNvSpPr>
          <p:nvPr>
            <p:ph type="body" sz="quarter" idx="35"/>
          </p:nvPr>
        </p:nvSpPr>
        <p:spPr>
          <a:xfrm>
            <a:off x="3839016" y="3263610"/>
            <a:ext cx="2118414" cy="332113"/>
          </a:xfrm>
        </p:spPr>
        <p:txBody>
          <a:bodyPr/>
          <a:lstStyle/>
          <a:p>
            <a:r>
              <a:rPr lang="en-US" dirty="0"/>
              <a:t>Mirjam Nilsson​​</a:t>
            </a:r>
          </a:p>
        </p:txBody>
      </p:sp>
      <p:sp>
        <p:nvSpPr>
          <p:cNvPr id="68" name="Text Placeholder 67">
            <a:extLst>
              <a:ext uri="{FF2B5EF4-FFF2-40B4-BE49-F238E27FC236}">
                <a16:creationId xmlns:a16="http://schemas.microsoft.com/office/drawing/2014/main" id="{AD6F12FC-0EFA-4DAC-8AAF-5D91709926DD}"/>
              </a:ext>
            </a:extLst>
          </p:cNvPr>
          <p:cNvSpPr>
            <a:spLocks noGrp="1"/>
          </p:cNvSpPr>
          <p:nvPr>
            <p:ph type="body" sz="quarter" idx="36"/>
          </p:nvPr>
        </p:nvSpPr>
        <p:spPr>
          <a:xfrm>
            <a:off x="3839016" y="3579845"/>
            <a:ext cx="2118414" cy="390545"/>
          </a:xfrm>
        </p:spPr>
        <p:txBody>
          <a:bodyPr/>
          <a:lstStyle/>
          <a:p>
            <a:r>
              <a:rPr lang="en-US" dirty="0"/>
              <a:t>Chief Executive Officer​</a:t>
            </a:r>
          </a:p>
        </p:txBody>
      </p:sp>
      <p:pic>
        <p:nvPicPr>
          <p:cNvPr id="91" name="Picture Placeholder 90" descr="Team member headshot">
            <a:extLst>
              <a:ext uri="{FF2B5EF4-FFF2-40B4-BE49-F238E27FC236}">
                <a16:creationId xmlns:a16="http://schemas.microsoft.com/office/drawing/2014/main" id="{E341D00F-0175-4E15-8366-2378C6E2A44E}"/>
              </a:ext>
            </a:extLst>
          </p:cNvPr>
          <p:cNvPicPr>
            <a:picLocks noGrp="1" noChangeAspect="1"/>
          </p:cNvPicPr>
          <p:nvPr>
            <p:ph type="pic" sz="quarter" idx="43"/>
          </p:nvPr>
        </p:nvPicPr>
        <p:blipFill rotWithShape="1">
          <a:blip r:embed="rId5" cstate="email">
            <a:extLst>
              <a:ext uri="{28A0092B-C50C-407E-A947-70E740481C1C}">
                <a14:useLocalDpi xmlns:a14="http://schemas.microsoft.com/office/drawing/2010/main"/>
              </a:ext>
            </a:extLst>
          </a:blip>
          <a:srcRect/>
          <a:stretch/>
        </p:blipFill>
        <p:spPr>
          <a:xfrm>
            <a:off x="4422929" y="4146775"/>
            <a:ext cx="950588" cy="685062"/>
          </a:xfrm>
        </p:spPr>
      </p:pic>
      <p:sp>
        <p:nvSpPr>
          <p:cNvPr id="58" name="Text Placeholder 57">
            <a:extLst>
              <a:ext uri="{FF2B5EF4-FFF2-40B4-BE49-F238E27FC236}">
                <a16:creationId xmlns:a16="http://schemas.microsoft.com/office/drawing/2014/main" id="{23299CC1-2C81-4E16-B7C6-F769B7F4A08E}"/>
              </a:ext>
            </a:extLst>
          </p:cNvPr>
          <p:cNvSpPr>
            <a:spLocks noGrp="1"/>
          </p:cNvSpPr>
          <p:nvPr>
            <p:ph type="body" sz="quarter" idx="23"/>
          </p:nvPr>
        </p:nvSpPr>
        <p:spPr>
          <a:xfrm>
            <a:off x="3839016" y="5098599"/>
            <a:ext cx="2118414" cy="332113"/>
          </a:xfrm>
        </p:spPr>
        <p:txBody>
          <a:bodyPr/>
          <a:lstStyle/>
          <a:p>
            <a:r>
              <a:rPr lang="en-US" dirty="0"/>
              <a:t>Rowan Murphy​</a:t>
            </a:r>
          </a:p>
        </p:txBody>
      </p:sp>
      <p:sp>
        <p:nvSpPr>
          <p:cNvPr id="59" name="Text Placeholder 58">
            <a:extLst>
              <a:ext uri="{FF2B5EF4-FFF2-40B4-BE49-F238E27FC236}">
                <a16:creationId xmlns:a16="http://schemas.microsoft.com/office/drawing/2014/main" id="{D1C0274F-55C3-450B-A3E2-358BF26EF707}"/>
              </a:ext>
            </a:extLst>
          </p:cNvPr>
          <p:cNvSpPr>
            <a:spLocks noGrp="1"/>
          </p:cNvSpPr>
          <p:nvPr>
            <p:ph type="body" sz="quarter" idx="24"/>
          </p:nvPr>
        </p:nvSpPr>
        <p:spPr>
          <a:xfrm>
            <a:off x="3839016" y="5414833"/>
            <a:ext cx="2118414" cy="332113"/>
          </a:xfrm>
        </p:spPr>
        <p:txBody>
          <a:bodyPr/>
          <a:lstStyle/>
          <a:p>
            <a:r>
              <a:rPr lang="en-US" dirty="0"/>
              <a:t>SEO Strategist​</a:t>
            </a:r>
          </a:p>
        </p:txBody>
      </p:sp>
      <p:pic>
        <p:nvPicPr>
          <p:cNvPr id="85" name="Picture Placeholder 84" descr="Team member headshot">
            <a:extLst>
              <a:ext uri="{FF2B5EF4-FFF2-40B4-BE49-F238E27FC236}">
                <a16:creationId xmlns:a16="http://schemas.microsoft.com/office/drawing/2014/main" id="{2FE5C8ED-4313-4CE1-857E-8CC25262F270}"/>
              </a:ext>
            </a:extLst>
          </p:cNvPr>
          <p:cNvPicPr>
            <a:picLocks noGrp="1" noChangeAspect="1"/>
          </p:cNvPicPr>
          <p:nvPr>
            <p:ph type="pic" sz="quarter" idx="44"/>
          </p:nvPr>
        </p:nvPicPr>
        <p:blipFill rotWithShape="1">
          <a:blip r:embed="rId6" cstate="email">
            <a:extLst>
              <a:ext uri="{28A0092B-C50C-407E-A947-70E740481C1C}">
                <a14:useLocalDpi xmlns:a14="http://schemas.microsoft.com/office/drawing/2010/main"/>
              </a:ext>
            </a:extLst>
          </a:blip>
          <a:srcRect/>
          <a:stretch/>
        </p:blipFill>
        <p:spPr>
          <a:xfrm>
            <a:off x="6843713" y="2324100"/>
            <a:ext cx="950912" cy="684213"/>
          </a:xfrm>
        </p:spPr>
      </p:pic>
      <p:sp>
        <p:nvSpPr>
          <p:cNvPr id="69" name="Text Placeholder 68">
            <a:extLst>
              <a:ext uri="{FF2B5EF4-FFF2-40B4-BE49-F238E27FC236}">
                <a16:creationId xmlns:a16="http://schemas.microsoft.com/office/drawing/2014/main" id="{FABD1D4E-FC09-4F2B-8F17-AF98A13983C1}"/>
              </a:ext>
            </a:extLst>
          </p:cNvPr>
          <p:cNvSpPr>
            <a:spLocks noGrp="1"/>
          </p:cNvSpPr>
          <p:nvPr>
            <p:ph type="body" sz="quarter" idx="37"/>
          </p:nvPr>
        </p:nvSpPr>
        <p:spPr>
          <a:xfrm>
            <a:off x="6259513" y="3263900"/>
            <a:ext cx="2117725" cy="331788"/>
          </a:xfrm>
        </p:spPr>
        <p:txBody>
          <a:bodyPr/>
          <a:lstStyle/>
          <a:p>
            <a:r>
              <a:rPr lang="en-US" dirty="0"/>
              <a:t>Flora Berggren​​</a:t>
            </a:r>
          </a:p>
        </p:txBody>
      </p:sp>
      <p:sp>
        <p:nvSpPr>
          <p:cNvPr id="70" name="Text Placeholder 69">
            <a:extLst>
              <a:ext uri="{FF2B5EF4-FFF2-40B4-BE49-F238E27FC236}">
                <a16:creationId xmlns:a16="http://schemas.microsoft.com/office/drawing/2014/main" id="{1F18C732-8166-490B-88AF-7DAC259EC731}"/>
              </a:ext>
            </a:extLst>
          </p:cNvPr>
          <p:cNvSpPr>
            <a:spLocks noGrp="1"/>
          </p:cNvSpPr>
          <p:nvPr>
            <p:ph type="body" sz="quarter" idx="38"/>
          </p:nvPr>
        </p:nvSpPr>
        <p:spPr>
          <a:xfrm>
            <a:off x="6259513" y="3579813"/>
            <a:ext cx="2117725" cy="390525"/>
          </a:xfrm>
        </p:spPr>
        <p:txBody>
          <a:bodyPr/>
          <a:lstStyle/>
          <a:p>
            <a:r>
              <a:rPr lang="en-US" dirty="0"/>
              <a:t>Chief Operations Officer​</a:t>
            </a:r>
          </a:p>
        </p:txBody>
      </p:sp>
      <p:pic>
        <p:nvPicPr>
          <p:cNvPr id="93" name="Picture Placeholder 92" descr="Team member headshot">
            <a:extLst>
              <a:ext uri="{FF2B5EF4-FFF2-40B4-BE49-F238E27FC236}">
                <a16:creationId xmlns:a16="http://schemas.microsoft.com/office/drawing/2014/main" id="{3AF30DC1-21C9-47E9-AF2B-F8B3F91D0EE3}"/>
              </a:ext>
            </a:extLst>
          </p:cNvPr>
          <p:cNvPicPr>
            <a:picLocks noGrp="1" noChangeAspect="1"/>
          </p:cNvPicPr>
          <p:nvPr>
            <p:ph type="pic" sz="quarter" idx="45"/>
          </p:nvPr>
        </p:nvPicPr>
        <p:blipFill rotWithShape="1">
          <a:blip r:embed="rId7" cstate="email">
            <a:extLst>
              <a:ext uri="{28A0092B-C50C-407E-A947-70E740481C1C}">
                <a14:useLocalDpi xmlns:a14="http://schemas.microsoft.com/office/drawing/2010/main"/>
              </a:ext>
            </a:extLst>
          </a:blip>
          <a:srcRect/>
          <a:stretch/>
        </p:blipFill>
        <p:spPr>
          <a:xfrm>
            <a:off x="6843468" y="4151485"/>
            <a:ext cx="950588" cy="685062"/>
          </a:xfrm>
        </p:spPr>
      </p:pic>
      <p:sp>
        <p:nvSpPr>
          <p:cNvPr id="60" name="Text Placeholder 59">
            <a:extLst>
              <a:ext uri="{FF2B5EF4-FFF2-40B4-BE49-F238E27FC236}">
                <a16:creationId xmlns:a16="http://schemas.microsoft.com/office/drawing/2014/main" id="{8FD47014-75C6-4E93-9095-F9CF10EFC237}"/>
              </a:ext>
            </a:extLst>
          </p:cNvPr>
          <p:cNvSpPr>
            <a:spLocks noGrp="1"/>
          </p:cNvSpPr>
          <p:nvPr>
            <p:ph type="body" sz="quarter" idx="25"/>
          </p:nvPr>
        </p:nvSpPr>
        <p:spPr>
          <a:xfrm>
            <a:off x="6259555" y="5098599"/>
            <a:ext cx="2118414" cy="332113"/>
          </a:xfrm>
        </p:spPr>
        <p:txBody>
          <a:bodyPr/>
          <a:lstStyle/>
          <a:p>
            <a:r>
              <a:rPr lang="en-US" dirty="0"/>
              <a:t>Elizabeth Moore​</a:t>
            </a:r>
          </a:p>
        </p:txBody>
      </p:sp>
      <p:sp>
        <p:nvSpPr>
          <p:cNvPr id="61" name="Text Placeholder 60">
            <a:extLst>
              <a:ext uri="{FF2B5EF4-FFF2-40B4-BE49-F238E27FC236}">
                <a16:creationId xmlns:a16="http://schemas.microsoft.com/office/drawing/2014/main" id="{A73BE76A-5836-42C2-998C-C831661CB6E0}"/>
              </a:ext>
            </a:extLst>
          </p:cNvPr>
          <p:cNvSpPr>
            <a:spLocks noGrp="1"/>
          </p:cNvSpPr>
          <p:nvPr>
            <p:ph type="body" sz="quarter" idx="26"/>
          </p:nvPr>
        </p:nvSpPr>
        <p:spPr>
          <a:xfrm>
            <a:off x="6259555" y="5414833"/>
            <a:ext cx="2118414" cy="332113"/>
          </a:xfrm>
        </p:spPr>
        <p:txBody>
          <a:bodyPr/>
          <a:lstStyle/>
          <a:p>
            <a:r>
              <a:rPr lang="en-US" dirty="0"/>
              <a:t>Product Designer​</a:t>
            </a:r>
          </a:p>
        </p:txBody>
      </p:sp>
      <p:pic>
        <p:nvPicPr>
          <p:cNvPr id="87" name="Picture Placeholder 86" descr="Team member headshot">
            <a:extLst>
              <a:ext uri="{FF2B5EF4-FFF2-40B4-BE49-F238E27FC236}">
                <a16:creationId xmlns:a16="http://schemas.microsoft.com/office/drawing/2014/main" id="{0FF1B6AC-EE81-4A4B-B19E-BDB3DDFC337F}"/>
              </a:ext>
            </a:extLst>
          </p:cNvPr>
          <p:cNvPicPr>
            <a:picLocks noGrp="1" noChangeAspect="1"/>
          </p:cNvPicPr>
          <p:nvPr>
            <p:ph type="pic" sz="quarter" idx="46"/>
          </p:nvPr>
        </p:nvPicPr>
        <p:blipFill rotWithShape="1">
          <a:blip r:embed="rId8" cstate="email">
            <a:extLst>
              <a:ext uri="{28A0092B-C50C-407E-A947-70E740481C1C}">
                <a14:useLocalDpi xmlns:a14="http://schemas.microsoft.com/office/drawing/2010/main"/>
              </a:ext>
            </a:extLst>
          </a:blip>
          <a:srcRect/>
          <a:stretch/>
        </p:blipFill>
        <p:spPr>
          <a:xfrm>
            <a:off x="9264007" y="2315923"/>
            <a:ext cx="950588" cy="685062"/>
          </a:xfrm>
        </p:spPr>
      </p:pic>
      <p:sp>
        <p:nvSpPr>
          <p:cNvPr id="71" name="Text Placeholder 70">
            <a:extLst>
              <a:ext uri="{FF2B5EF4-FFF2-40B4-BE49-F238E27FC236}">
                <a16:creationId xmlns:a16="http://schemas.microsoft.com/office/drawing/2014/main" id="{A8E83FE3-9E7E-4BCA-A0EC-6584A53C52AC}"/>
              </a:ext>
            </a:extLst>
          </p:cNvPr>
          <p:cNvSpPr>
            <a:spLocks noGrp="1"/>
          </p:cNvSpPr>
          <p:nvPr>
            <p:ph type="body" sz="quarter" idx="39"/>
          </p:nvPr>
        </p:nvSpPr>
        <p:spPr>
          <a:xfrm>
            <a:off x="8680094" y="3263610"/>
            <a:ext cx="2118415" cy="332113"/>
          </a:xfrm>
        </p:spPr>
        <p:txBody>
          <a:bodyPr/>
          <a:lstStyle/>
          <a:p>
            <a:r>
              <a:rPr lang="en-US" dirty="0"/>
              <a:t>Rajesh Santoshi​​</a:t>
            </a:r>
          </a:p>
        </p:txBody>
      </p:sp>
      <p:sp>
        <p:nvSpPr>
          <p:cNvPr id="72" name="Text Placeholder 71">
            <a:extLst>
              <a:ext uri="{FF2B5EF4-FFF2-40B4-BE49-F238E27FC236}">
                <a16:creationId xmlns:a16="http://schemas.microsoft.com/office/drawing/2014/main" id="{6D022823-DA88-4000-AF5C-DD9D86AAB18B}"/>
              </a:ext>
            </a:extLst>
          </p:cNvPr>
          <p:cNvSpPr>
            <a:spLocks noGrp="1"/>
          </p:cNvSpPr>
          <p:nvPr>
            <p:ph type="body" sz="quarter" idx="40"/>
          </p:nvPr>
        </p:nvSpPr>
        <p:spPr>
          <a:xfrm>
            <a:off x="8680094" y="3579845"/>
            <a:ext cx="2118415" cy="390545"/>
          </a:xfrm>
        </p:spPr>
        <p:txBody>
          <a:bodyPr/>
          <a:lstStyle/>
          <a:p>
            <a:r>
              <a:rPr lang="en-US" dirty="0"/>
              <a:t>VP Marketing​</a:t>
            </a:r>
          </a:p>
        </p:txBody>
      </p:sp>
      <p:pic>
        <p:nvPicPr>
          <p:cNvPr id="95" name="Picture Placeholder 94" descr="Team member headshot">
            <a:extLst>
              <a:ext uri="{FF2B5EF4-FFF2-40B4-BE49-F238E27FC236}">
                <a16:creationId xmlns:a16="http://schemas.microsoft.com/office/drawing/2014/main" id="{37ED6110-7F2F-4387-B985-9EA6F99A6873}"/>
              </a:ext>
            </a:extLst>
          </p:cNvPr>
          <p:cNvPicPr>
            <a:picLocks noGrp="1" noChangeAspect="1"/>
          </p:cNvPicPr>
          <p:nvPr>
            <p:ph type="pic" sz="quarter" idx="47"/>
          </p:nvPr>
        </p:nvPicPr>
        <p:blipFill rotWithShape="1">
          <a:blip r:embed="rId9" cstate="email">
            <a:extLst>
              <a:ext uri="{28A0092B-C50C-407E-A947-70E740481C1C}">
                <a14:useLocalDpi xmlns:a14="http://schemas.microsoft.com/office/drawing/2010/main"/>
              </a:ext>
            </a:extLst>
          </a:blip>
          <a:srcRect/>
          <a:stretch/>
        </p:blipFill>
        <p:spPr>
          <a:xfrm>
            <a:off x="9264007" y="4143464"/>
            <a:ext cx="950588" cy="685062"/>
          </a:xfrm>
        </p:spPr>
      </p:pic>
      <p:sp>
        <p:nvSpPr>
          <p:cNvPr id="62" name="Text Placeholder 61">
            <a:extLst>
              <a:ext uri="{FF2B5EF4-FFF2-40B4-BE49-F238E27FC236}">
                <a16:creationId xmlns:a16="http://schemas.microsoft.com/office/drawing/2014/main" id="{7A0D945A-0CB5-4BDE-87F3-2853FB792A01}"/>
              </a:ext>
            </a:extLst>
          </p:cNvPr>
          <p:cNvSpPr>
            <a:spLocks noGrp="1"/>
          </p:cNvSpPr>
          <p:nvPr>
            <p:ph type="body" sz="quarter" idx="27"/>
          </p:nvPr>
        </p:nvSpPr>
        <p:spPr>
          <a:xfrm>
            <a:off x="8680094" y="5098599"/>
            <a:ext cx="2118415" cy="332113"/>
          </a:xfrm>
        </p:spPr>
        <p:txBody>
          <a:bodyPr/>
          <a:lstStyle/>
          <a:p>
            <a:r>
              <a:rPr lang="en-US" dirty="0"/>
              <a:t>Robin Kline​</a:t>
            </a:r>
          </a:p>
        </p:txBody>
      </p:sp>
      <p:sp>
        <p:nvSpPr>
          <p:cNvPr id="63" name="Text Placeholder 62">
            <a:extLst>
              <a:ext uri="{FF2B5EF4-FFF2-40B4-BE49-F238E27FC236}">
                <a16:creationId xmlns:a16="http://schemas.microsoft.com/office/drawing/2014/main" id="{E6D9BF16-DF26-45DE-95BD-89F3AC75075D}"/>
              </a:ext>
            </a:extLst>
          </p:cNvPr>
          <p:cNvSpPr>
            <a:spLocks noGrp="1"/>
          </p:cNvSpPr>
          <p:nvPr>
            <p:ph type="body" sz="quarter" idx="28"/>
          </p:nvPr>
        </p:nvSpPr>
        <p:spPr>
          <a:xfrm>
            <a:off x="8680094" y="5414833"/>
            <a:ext cx="2118415" cy="332113"/>
          </a:xfrm>
        </p:spPr>
        <p:txBody>
          <a:bodyPr/>
          <a:lstStyle/>
          <a:p>
            <a:r>
              <a:rPr lang="en-US" dirty="0"/>
              <a:t>Content Developer​</a:t>
            </a:r>
          </a:p>
        </p:txBody>
      </p:sp>
      <p:sp>
        <p:nvSpPr>
          <p:cNvPr id="5" name="Date Placeholder 4">
            <a:extLst>
              <a:ext uri="{FF2B5EF4-FFF2-40B4-BE49-F238E27FC236}">
                <a16:creationId xmlns:a16="http://schemas.microsoft.com/office/drawing/2014/main" id="{9A9D5D4C-11E2-4F6B-B745-2C91B655D913}"/>
              </a:ext>
            </a:extLst>
          </p:cNvPr>
          <p:cNvSpPr>
            <a:spLocks noGrp="1"/>
          </p:cNvSpPr>
          <p:nvPr>
            <p:ph type="dt" sz="half" idx="10"/>
          </p:nvPr>
        </p:nvSpPr>
        <p:spPr>
          <a:xfrm>
            <a:off x="838200" y="6356350"/>
            <a:ext cx="2743200" cy="365125"/>
          </a:xfrm>
        </p:spPr>
        <p:txBody>
          <a:bodyPr/>
          <a:lstStyle/>
          <a:p>
            <a:r>
              <a:rPr lang="en-US" dirty="0"/>
              <a:t>8/06/20XX</a:t>
            </a:r>
          </a:p>
        </p:txBody>
      </p:sp>
      <p:sp>
        <p:nvSpPr>
          <p:cNvPr id="6" name="Footer Placeholder 5">
            <a:extLst>
              <a:ext uri="{FF2B5EF4-FFF2-40B4-BE49-F238E27FC236}">
                <a16:creationId xmlns:a16="http://schemas.microsoft.com/office/drawing/2014/main" id="{93333151-11E7-4418-96AB-ED268A7DD199}"/>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7" name="Slide Number Placeholder 6">
            <a:extLst>
              <a:ext uri="{FF2B5EF4-FFF2-40B4-BE49-F238E27FC236}">
                <a16:creationId xmlns:a16="http://schemas.microsoft.com/office/drawing/2014/main" id="{A6E126F8-D496-4E7C-A098-9020927A00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24</a:t>
            </a:fld>
            <a:endParaRPr lang="en-US" dirty="0"/>
          </a:p>
        </p:txBody>
      </p:sp>
    </p:spTree>
    <p:extLst>
      <p:ext uri="{BB962C8B-B14F-4D97-AF65-F5344CB8AC3E}">
        <p14:creationId xmlns:p14="http://schemas.microsoft.com/office/powerpoint/2010/main" val="3931451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A5A89EF-81E9-4164-8EA3-DA69DAE6FADA}"/>
              </a:ext>
            </a:extLst>
          </p:cNvPr>
          <p:cNvSpPr>
            <a:spLocks noGrp="1"/>
          </p:cNvSpPr>
          <p:nvPr>
            <p:ph type="title"/>
          </p:nvPr>
        </p:nvSpPr>
        <p:spPr>
          <a:xfrm>
            <a:off x="793750" y="715939"/>
            <a:ext cx="4864608" cy="365760"/>
          </a:xfrm>
        </p:spPr>
        <p:txBody>
          <a:bodyPr/>
          <a:lstStyle/>
          <a:p>
            <a:r>
              <a:rPr lang="en-US" noProof="0" dirty="0"/>
              <a:t>Funding</a:t>
            </a:r>
            <a:endParaRPr lang="en-US" dirty="0"/>
          </a:p>
        </p:txBody>
      </p:sp>
      <p:graphicFrame>
        <p:nvGraphicFramePr>
          <p:cNvPr id="5" name="Chart 4">
            <a:extLst>
              <a:ext uri="{FF2B5EF4-FFF2-40B4-BE49-F238E27FC236}">
                <a16:creationId xmlns:a16="http://schemas.microsoft.com/office/drawing/2014/main" id="{D71E90A6-692D-4864-8D2B-3BA5D7E6A66B}"/>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381609926"/>
              </p:ext>
            </p:extLst>
          </p:nvPr>
        </p:nvGraphicFramePr>
        <p:xfrm>
          <a:off x="502019" y="1911007"/>
          <a:ext cx="3154656" cy="2103104"/>
        </p:xfrm>
        <a:graphic>
          <a:graphicData uri="http://schemas.openxmlformats.org/drawingml/2006/chart">
            <c:chart xmlns:c="http://schemas.openxmlformats.org/drawingml/2006/chart" xmlns:r="http://schemas.openxmlformats.org/officeDocument/2006/relationships" r:id="rId2"/>
          </a:graphicData>
        </a:graphic>
      </p:graphicFrame>
      <p:sp>
        <p:nvSpPr>
          <p:cNvPr id="34" name="Text Placeholder 33">
            <a:extLst>
              <a:ext uri="{FF2B5EF4-FFF2-40B4-BE49-F238E27FC236}">
                <a16:creationId xmlns:a16="http://schemas.microsoft.com/office/drawing/2014/main" id="{85F954A3-1EAC-45E0-B349-CA5CB13C6C06}"/>
              </a:ext>
            </a:extLst>
          </p:cNvPr>
          <p:cNvSpPr>
            <a:spLocks noGrp="1"/>
          </p:cNvSpPr>
          <p:nvPr>
            <p:ph type="body" sz="quarter" idx="22"/>
          </p:nvPr>
        </p:nvSpPr>
        <p:spPr>
          <a:xfrm>
            <a:off x="1285758" y="2399173"/>
            <a:ext cx="1611892" cy="1151632"/>
          </a:xfrm>
        </p:spPr>
        <p:txBody>
          <a:bodyPr/>
          <a:lstStyle/>
          <a:p>
            <a:r>
              <a:rPr lang="en-US" dirty="0"/>
              <a:t>$12K</a:t>
            </a:r>
          </a:p>
        </p:txBody>
      </p:sp>
      <p:sp>
        <p:nvSpPr>
          <p:cNvPr id="26" name="Text Placeholder 25">
            <a:extLst>
              <a:ext uri="{FF2B5EF4-FFF2-40B4-BE49-F238E27FC236}">
                <a16:creationId xmlns:a16="http://schemas.microsoft.com/office/drawing/2014/main" id="{A0F52927-1C90-418F-AD2E-50A3404A4A36}"/>
              </a:ext>
            </a:extLst>
          </p:cNvPr>
          <p:cNvSpPr>
            <a:spLocks noGrp="1"/>
          </p:cNvSpPr>
          <p:nvPr>
            <p:ph type="body" sz="quarter" idx="13"/>
          </p:nvPr>
        </p:nvSpPr>
        <p:spPr>
          <a:xfrm>
            <a:off x="900511" y="4114240"/>
            <a:ext cx="2382386" cy="613702"/>
          </a:xfrm>
        </p:spPr>
        <p:txBody>
          <a:bodyPr/>
          <a:lstStyle/>
          <a:p>
            <a:r>
              <a:rPr lang="en-US" dirty="0"/>
              <a:t>Campaigns</a:t>
            </a:r>
          </a:p>
        </p:txBody>
      </p:sp>
      <p:sp>
        <p:nvSpPr>
          <p:cNvPr id="27" name="Text Placeholder 26">
            <a:extLst>
              <a:ext uri="{FF2B5EF4-FFF2-40B4-BE49-F238E27FC236}">
                <a16:creationId xmlns:a16="http://schemas.microsoft.com/office/drawing/2014/main" id="{37B13ECA-D5B9-4665-9100-4329449CD7A1}"/>
              </a:ext>
            </a:extLst>
          </p:cNvPr>
          <p:cNvSpPr>
            <a:spLocks noGrp="1"/>
          </p:cNvSpPr>
          <p:nvPr>
            <p:ph type="body" sz="quarter" idx="15"/>
          </p:nvPr>
        </p:nvSpPr>
        <p:spPr>
          <a:xfrm>
            <a:off x="900511" y="4733168"/>
            <a:ext cx="2382386" cy="857935"/>
          </a:xfrm>
        </p:spPr>
        <p:txBody>
          <a:bodyPr>
            <a:normAutofit lnSpcReduction="10000"/>
          </a:bodyPr>
          <a:lstStyle/>
          <a:p>
            <a:r>
              <a:rPr lang="en-ZA" dirty="0"/>
              <a:t>Revenue obtained from online campaigns and reorders</a:t>
            </a:r>
            <a:endParaRPr lang="en-US" dirty="0"/>
          </a:p>
        </p:txBody>
      </p:sp>
      <p:graphicFrame>
        <p:nvGraphicFramePr>
          <p:cNvPr id="7" name="Chart 6">
            <a:extLst>
              <a:ext uri="{FF2B5EF4-FFF2-40B4-BE49-F238E27FC236}">
                <a16:creationId xmlns:a16="http://schemas.microsoft.com/office/drawing/2014/main" id="{4E5713F8-4BD1-4F5A-958E-38D193282F85}"/>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09020708"/>
              </p:ext>
            </p:extLst>
          </p:nvPr>
        </p:nvGraphicFramePr>
        <p:xfrm>
          <a:off x="3197349" y="1911007"/>
          <a:ext cx="3154656" cy="2103104"/>
        </p:xfrm>
        <a:graphic>
          <a:graphicData uri="http://schemas.openxmlformats.org/drawingml/2006/chart">
            <c:chart xmlns:c="http://schemas.openxmlformats.org/drawingml/2006/chart" xmlns:r="http://schemas.openxmlformats.org/officeDocument/2006/relationships" r:id="rId3"/>
          </a:graphicData>
        </a:graphic>
      </p:graphicFrame>
      <p:sp>
        <p:nvSpPr>
          <p:cNvPr id="37" name="Text Placeholder 36">
            <a:extLst>
              <a:ext uri="{FF2B5EF4-FFF2-40B4-BE49-F238E27FC236}">
                <a16:creationId xmlns:a16="http://schemas.microsoft.com/office/drawing/2014/main" id="{A5B6CF8D-4C68-40CD-A4BC-358825782940}"/>
              </a:ext>
            </a:extLst>
          </p:cNvPr>
          <p:cNvSpPr>
            <a:spLocks noGrp="1"/>
          </p:cNvSpPr>
          <p:nvPr>
            <p:ph type="body" sz="quarter" idx="25"/>
          </p:nvPr>
        </p:nvSpPr>
        <p:spPr>
          <a:xfrm>
            <a:off x="3969286" y="2399173"/>
            <a:ext cx="1611892" cy="1151632"/>
          </a:xfrm>
        </p:spPr>
        <p:txBody>
          <a:bodyPr/>
          <a:lstStyle/>
          <a:p>
            <a:r>
              <a:rPr lang="en-US" dirty="0"/>
              <a:t>$14K</a:t>
            </a:r>
          </a:p>
        </p:txBody>
      </p:sp>
      <p:sp>
        <p:nvSpPr>
          <p:cNvPr id="28" name="Text Placeholder 27">
            <a:extLst>
              <a:ext uri="{FF2B5EF4-FFF2-40B4-BE49-F238E27FC236}">
                <a16:creationId xmlns:a16="http://schemas.microsoft.com/office/drawing/2014/main" id="{C152BCFD-FB2E-46FB-97FD-3B9579D9CDD3}"/>
              </a:ext>
            </a:extLst>
          </p:cNvPr>
          <p:cNvSpPr>
            <a:spLocks noGrp="1"/>
          </p:cNvSpPr>
          <p:nvPr>
            <p:ph type="body" sz="quarter" idx="16"/>
          </p:nvPr>
        </p:nvSpPr>
        <p:spPr>
          <a:xfrm>
            <a:off x="3584039" y="4114240"/>
            <a:ext cx="2382386" cy="613702"/>
          </a:xfrm>
        </p:spPr>
        <p:txBody>
          <a:bodyPr/>
          <a:lstStyle/>
          <a:p>
            <a:r>
              <a:rPr lang="en-US" dirty="0"/>
              <a:t>Angel investments</a:t>
            </a:r>
          </a:p>
        </p:txBody>
      </p:sp>
      <p:sp>
        <p:nvSpPr>
          <p:cNvPr id="29" name="Text Placeholder 28">
            <a:extLst>
              <a:ext uri="{FF2B5EF4-FFF2-40B4-BE49-F238E27FC236}">
                <a16:creationId xmlns:a16="http://schemas.microsoft.com/office/drawing/2014/main" id="{0A53AC78-9DEF-4337-81E7-D9F9AF1F31EB}"/>
              </a:ext>
            </a:extLst>
          </p:cNvPr>
          <p:cNvSpPr>
            <a:spLocks noGrp="1"/>
          </p:cNvSpPr>
          <p:nvPr>
            <p:ph type="body" sz="quarter" idx="17"/>
          </p:nvPr>
        </p:nvSpPr>
        <p:spPr>
          <a:xfrm>
            <a:off x="3584039" y="4733168"/>
            <a:ext cx="2382386" cy="857935"/>
          </a:xfrm>
        </p:spPr>
        <p:txBody>
          <a:bodyPr/>
          <a:lstStyle/>
          <a:p>
            <a:r>
              <a:rPr lang="en-US" dirty="0"/>
              <a:t>Amount obtained through other investors​</a:t>
            </a:r>
          </a:p>
        </p:txBody>
      </p:sp>
      <p:graphicFrame>
        <p:nvGraphicFramePr>
          <p:cNvPr id="9" name="Chart 8">
            <a:extLst>
              <a:ext uri="{FF2B5EF4-FFF2-40B4-BE49-F238E27FC236}">
                <a16:creationId xmlns:a16="http://schemas.microsoft.com/office/drawing/2014/main" id="{34A8949C-F9E7-4C22-89B3-1CF3F4AF5201}"/>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162027386"/>
              </p:ext>
            </p:extLst>
          </p:nvPr>
        </p:nvGraphicFramePr>
        <p:xfrm>
          <a:off x="5881432" y="1911007"/>
          <a:ext cx="3154656" cy="2103104"/>
        </p:xfrm>
        <a:graphic>
          <a:graphicData uri="http://schemas.openxmlformats.org/drawingml/2006/chart">
            <c:chart xmlns:c="http://schemas.openxmlformats.org/drawingml/2006/chart" xmlns:r="http://schemas.openxmlformats.org/officeDocument/2006/relationships" r:id="rId4"/>
          </a:graphicData>
        </a:graphic>
      </p:graphicFrame>
      <p:sp>
        <p:nvSpPr>
          <p:cNvPr id="35" name="Text Placeholder 34">
            <a:extLst>
              <a:ext uri="{FF2B5EF4-FFF2-40B4-BE49-F238E27FC236}">
                <a16:creationId xmlns:a16="http://schemas.microsoft.com/office/drawing/2014/main" id="{FAB27076-3031-420C-BA49-E845E9FB211C}"/>
              </a:ext>
            </a:extLst>
          </p:cNvPr>
          <p:cNvSpPr>
            <a:spLocks noGrp="1"/>
          </p:cNvSpPr>
          <p:nvPr>
            <p:ph type="body" sz="quarter" idx="23"/>
          </p:nvPr>
        </p:nvSpPr>
        <p:spPr>
          <a:xfrm>
            <a:off x="6652814" y="2399173"/>
            <a:ext cx="1611892" cy="1151632"/>
          </a:xfrm>
        </p:spPr>
        <p:txBody>
          <a:bodyPr/>
          <a:lstStyle/>
          <a:p>
            <a:r>
              <a:rPr lang="en-US" dirty="0"/>
              <a:t>$32K</a:t>
            </a:r>
          </a:p>
        </p:txBody>
      </p:sp>
      <p:sp>
        <p:nvSpPr>
          <p:cNvPr id="30" name="Text Placeholder 29">
            <a:extLst>
              <a:ext uri="{FF2B5EF4-FFF2-40B4-BE49-F238E27FC236}">
                <a16:creationId xmlns:a16="http://schemas.microsoft.com/office/drawing/2014/main" id="{674D4F8B-10DE-4273-B585-F14235FFCDFB}"/>
              </a:ext>
            </a:extLst>
          </p:cNvPr>
          <p:cNvSpPr>
            <a:spLocks noGrp="1"/>
          </p:cNvSpPr>
          <p:nvPr>
            <p:ph type="body" sz="quarter" idx="18"/>
          </p:nvPr>
        </p:nvSpPr>
        <p:spPr>
          <a:xfrm>
            <a:off x="6267567" y="4114240"/>
            <a:ext cx="2382386" cy="613702"/>
          </a:xfrm>
        </p:spPr>
        <p:txBody>
          <a:bodyPr/>
          <a:lstStyle/>
          <a:p>
            <a:r>
              <a:rPr lang="en-US" dirty="0"/>
              <a:t>Cash</a:t>
            </a:r>
          </a:p>
        </p:txBody>
      </p:sp>
      <p:sp>
        <p:nvSpPr>
          <p:cNvPr id="31" name="Text Placeholder 30">
            <a:extLst>
              <a:ext uri="{FF2B5EF4-FFF2-40B4-BE49-F238E27FC236}">
                <a16:creationId xmlns:a16="http://schemas.microsoft.com/office/drawing/2014/main" id="{F475A6F5-6459-4754-BF1B-6983DA5BC099}"/>
              </a:ext>
            </a:extLst>
          </p:cNvPr>
          <p:cNvSpPr>
            <a:spLocks noGrp="1"/>
          </p:cNvSpPr>
          <p:nvPr>
            <p:ph type="body" sz="quarter" idx="19"/>
          </p:nvPr>
        </p:nvSpPr>
        <p:spPr>
          <a:xfrm>
            <a:off x="6267567" y="4733168"/>
            <a:ext cx="2382386" cy="857935"/>
          </a:xfrm>
        </p:spPr>
        <p:txBody>
          <a:bodyPr/>
          <a:lstStyle/>
          <a:p>
            <a:r>
              <a:rPr lang="en-US" dirty="0"/>
              <a:t>Liquid cash we have</a:t>
            </a:r>
          </a:p>
          <a:p>
            <a:r>
              <a:rPr lang="en-US" dirty="0"/>
              <a:t>on hand​</a:t>
            </a:r>
          </a:p>
        </p:txBody>
      </p:sp>
      <p:graphicFrame>
        <p:nvGraphicFramePr>
          <p:cNvPr id="11" name="Chart 10">
            <a:extLst>
              <a:ext uri="{FF2B5EF4-FFF2-40B4-BE49-F238E27FC236}">
                <a16:creationId xmlns:a16="http://schemas.microsoft.com/office/drawing/2014/main" id="{444D3B3B-34C8-434F-91E8-D2C1BF4D9A09}"/>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018601640"/>
              </p:ext>
            </p:extLst>
          </p:nvPr>
        </p:nvGraphicFramePr>
        <p:xfrm>
          <a:off x="8564405" y="1911007"/>
          <a:ext cx="3154656" cy="2103104"/>
        </p:xfrm>
        <a:graphic>
          <a:graphicData uri="http://schemas.openxmlformats.org/drawingml/2006/chart">
            <c:chart xmlns:c="http://schemas.openxmlformats.org/drawingml/2006/chart" xmlns:r="http://schemas.openxmlformats.org/officeDocument/2006/relationships" r:id="rId5"/>
          </a:graphicData>
        </a:graphic>
      </p:graphicFrame>
      <p:sp>
        <p:nvSpPr>
          <p:cNvPr id="36" name="Text Placeholder 35">
            <a:extLst>
              <a:ext uri="{FF2B5EF4-FFF2-40B4-BE49-F238E27FC236}">
                <a16:creationId xmlns:a16="http://schemas.microsoft.com/office/drawing/2014/main" id="{24AC2074-BC52-48C5-931D-3BB4A8B0B99B}"/>
              </a:ext>
            </a:extLst>
          </p:cNvPr>
          <p:cNvSpPr>
            <a:spLocks noGrp="1"/>
          </p:cNvSpPr>
          <p:nvPr>
            <p:ph type="body" sz="quarter" idx="24"/>
          </p:nvPr>
        </p:nvSpPr>
        <p:spPr>
          <a:xfrm>
            <a:off x="9336341" y="2399173"/>
            <a:ext cx="1611892" cy="1151632"/>
          </a:xfrm>
        </p:spPr>
        <p:txBody>
          <a:bodyPr/>
          <a:lstStyle/>
          <a:p>
            <a:r>
              <a:rPr lang="en-US" dirty="0"/>
              <a:t>$82K</a:t>
            </a:r>
          </a:p>
        </p:txBody>
      </p:sp>
      <p:sp>
        <p:nvSpPr>
          <p:cNvPr id="32" name="Text Placeholder 31">
            <a:extLst>
              <a:ext uri="{FF2B5EF4-FFF2-40B4-BE49-F238E27FC236}">
                <a16:creationId xmlns:a16="http://schemas.microsoft.com/office/drawing/2014/main" id="{A13FB31D-1957-4294-9D78-4274ACAAF612}"/>
              </a:ext>
            </a:extLst>
          </p:cNvPr>
          <p:cNvSpPr>
            <a:spLocks noGrp="1"/>
          </p:cNvSpPr>
          <p:nvPr>
            <p:ph type="body" sz="quarter" idx="20"/>
          </p:nvPr>
        </p:nvSpPr>
        <p:spPr>
          <a:xfrm>
            <a:off x="8951094" y="4114240"/>
            <a:ext cx="2382386" cy="613702"/>
          </a:xfrm>
        </p:spPr>
        <p:txBody>
          <a:bodyPr/>
          <a:lstStyle/>
          <a:p>
            <a:r>
              <a:rPr lang="en-US" dirty="0"/>
              <a:t>Shares</a:t>
            </a:r>
          </a:p>
        </p:txBody>
      </p:sp>
      <p:sp>
        <p:nvSpPr>
          <p:cNvPr id="33" name="Text Placeholder 32">
            <a:extLst>
              <a:ext uri="{FF2B5EF4-FFF2-40B4-BE49-F238E27FC236}">
                <a16:creationId xmlns:a16="http://schemas.microsoft.com/office/drawing/2014/main" id="{07490C32-D0EF-409A-8838-0ADB755999AA}"/>
              </a:ext>
            </a:extLst>
          </p:cNvPr>
          <p:cNvSpPr>
            <a:spLocks noGrp="1"/>
          </p:cNvSpPr>
          <p:nvPr>
            <p:ph type="body" sz="quarter" idx="21"/>
          </p:nvPr>
        </p:nvSpPr>
        <p:spPr>
          <a:xfrm>
            <a:off x="8951094" y="4733168"/>
            <a:ext cx="2382386" cy="857935"/>
          </a:xfrm>
        </p:spPr>
        <p:txBody>
          <a:bodyPr/>
          <a:lstStyle/>
          <a:p>
            <a:r>
              <a:rPr lang="en-US" dirty="0"/>
              <a:t>Number of shares converted into USD​</a:t>
            </a:r>
          </a:p>
        </p:txBody>
      </p:sp>
      <p:sp>
        <p:nvSpPr>
          <p:cNvPr id="51" name="Date Placeholder 50">
            <a:extLst>
              <a:ext uri="{FF2B5EF4-FFF2-40B4-BE49-F238E27FC236}">
                <a16:creationId xmlns:a16="http://schemas.microsoft.com/office/drawing/2014/main" id="{04CAC2AB-5761-44BB-98FA-2160C470E891}"/>
              </a:ext>
            </a:extLst>
          </p:cNvPr>
          <p:cNvSpPr>
            <a:spLocks noGrp="1"/>
          </p:cNvSpPr>
          <p:nvPr>
            <p:ph type="dt" sz="half" idx="10"/>
          </p:nvPr>
        </p:nvSpPr>
        <p:spPr>
          <a:xfrm>
            <a:off x="838200" y="6356350"/>
            <a:ext cx="2743200" cy="365125"/>
          </a:xfrm>
        </p:spPr>
        <p:txBody>
          <a:bodyPr/>
          <a:lstStyle/>
          <a:p>
            <a:r>
              <a:rPr lang="en-US" dirty="0"/>
              <a:t>8/06/20XX</a:t>
            </a:r>
          </a:p>
        </p:txBody>
      </p:sp>
      <p:sp>
        <p:nvSpPr>
          <p:cNvPr id="52" name="Footer Placeholder 51">
            <a:extLst>
              <a:ext uri="{FF2B5EF4-FFF2-40B4-BE49-F238E27FC236}">
                <a16:creationId xmlns:a16="http://schemas.microsoft.com/office/drawing/2014/main" id="{7026ED2A-0000-445D-B5A1-8A5D0E287FA7}"/>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3" name="Slide Number Placeholder 52">
            <a:extLst>
              <a:ext uri="{FF2B5EF4-FFF2-40B4-BE49-F238E27FC236}">
                <a16:creationId xmlns:a16="http://schemas.microsoft.com/office/drawing/2014/main" id="{6813B31E-86C3-4175-9D10-220062CAF60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25</a:t>
            </a:fld>
            <a:endParaRPr lang="en-US" dirty="0"/>
          </a:p>
        </p:txBody>
      </p:sp>
    </p:spTree>
    <p:extLst>
      <p:ext uri="{BB962C8B-B14F-4D97-AF65-F5344CB8AC3E}">
        <p14:creationId xmlns:p14="http://schemas.microsoft.com/office/powerpoint/2010/main" val="423171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p:txBody>
          <a:bodyPr/>
          <a:lstStyle/>
          <a:p>
            <a:r>
              <a:rPr lang="en-US" dirty="0"/>
              <a:t>Summary</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577993" y="2689071"/>
            <a:ext cx="4567209" cy="2212496"/>
          </a:xfrm>
        </p:spPr>
        <p:txBody>
          <a:bodyPr/>
          <a:lstStyle/>
          <a:p>
            <a:r>
              <a:rPr lang="en-US" dirty="0"/>
              <a:t>At Contoso, we believe in giving 110%. By closing the loop on task management and using the latest technology, we help businesses grow and nurture a consumer-first mindset. We thrive because of our market knowledge and a great team behind our product. As our CEO says, "Efficiencies will come from proactively transforming how we do business."</a:t>
            </a:r>
          </a:p>
        </p:txBody>
      </p:sp>
      <p:sp>
        <p:nvSpPr>
          <p:cNvPr id="14" name="Date Placeholder 13">
            <a:extLst>
              <a:ext uri="{FF2B5EF4-FFF2-40B4-BE49-F238E27FC236}">
                <a16:creationId xmlns:a16="http://schemas.microsoft.com/office/drawing/2014/main" id="{0AAA33AC-E039-49B8-9D53-D790DEF7EB2B}"/>
              </a:ext>
            </a:extLst>
          </p:cNvPr>
          <p:cNvSpPr>
            <a:spLocks noGrp="1"/>
          </p:cNvSpPr>
          <p:nvPr>
            <p:ph type="dt" sz="half" idx="10"/>
          </p:nvPr>
        </p:nvSpPr>
        <p:spPr>
          <a:xfrm>
            <a:off x="838200" y="6356350"/>
            <a:ext cx="2743200" cy="365125"/>
          </a:xfrm>
        </p:spPr>
        <p:txBody>
          <a:bodyPr/>
          <a:lstStyle/>
          <a:p>
            <a:r>
              <a:rPr lang="en-US" dirty="0"/>
              <a:t>8/06/20XX</a:t>
            </a:r>
          </a:p>
        </p:txBody>
      </p:sp>
      <p:sp>
        <p:nvSpPr>
          <p:cNvPr id="15" name="Footer Placeholder 14">
            <a:extLst>
              <a:ext uri="{FF2B5EF4-FFF2-40B4-BE49-F238E27FC236}">
                <a16:creationId xmlns:a16="http://schemas.microsoft.com/office/drawing/2014/main" id="{B637D303-3D91-4DF5-9E06-C9394D714301}"/>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26</a:t>
            </a:fld>
            <a:endParaRPr lang="en-US" dirty="0"/>
          </a:p>
        </p:txBody>
      </p:sp>
    </p:spTree>
    <p:extLst>
      <p:ext uri="{BB962C8B-B14F-4D97-AF65-F5344CB8AC3E}">
        <p14:creationId xmlns:p14="http://schemas.microsoft.com/office/powerpoint/2010/main" val="1987845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dirty="0"/>
              <a:t>Thank you</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7465112" y="2326705"/>
            <a:ext cx="4114592" cy="2212496"/>
          </a:xfrm>
        </p:spPr>
        <p:txBody>
          <a:bodyPr/>
          <a:lstStyle/>
          <a:p>
            <a:r>
              <a:rPr lang="en-US" dirty="0"/>
              <a:t>Mirjam Nilsson​​</a:t>
            </a:r>
          </a:p>
          <a:p>
            <a:r>
              <a:rPr lang="en-US" dirty="0"/>
              <a:t>206-555-0146​</a:t>
            </a:r>
          </a:p>
          <a:p>
            <a:r>
              <a:rPr lang="en-US" dirty="0"/>
              <a:t>mirjam@contoso.com​</a:t>
            </a:r>
          </a:p>
          <a:p>
            <a:r>
              <a:rPr lang="en-US" dirty="0"/>
              <a:t>www.contoso.com​</a:t>
            </a:r>
          </a:p>
        </p:txBody>
      </p:sp>
      <p:sp>
        <p:nvSpPr>
          <p:cNvPr id="10" name="Date Placeholder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a:lstStyle/>
          <a:p>
            <a:r>
              <a:rPr lang="en-US" dirty="0"/>
              <a:t>8/06/20XX</a:t>
            </a:r>
          </a:p>
        </p:txBody>
      </p:sp>
      <p:sp>
        <p:nvSpPr>
          <p:cNvPr id="11" name="Footer Placeholder 10">
            <a:extLst>
              <a:ext uri="{FF2B5EF4-FFF2-40B4-BE49-F238E27FC236}">
                <a16:creationId xmlns:a16="http://schemas.microsoft.com/office/drawing/2014/main" id="{313ACD80-E8DD-409F-A517-A832D3421C83}"/>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27</a:t>
            </a:fld>
            <a:endParaRPr lang="en-US" dirty="0"/>
          </a:p>
        </p:txBody>
      </p:sp>
    </p:spTree>
    <p:extLst>
      <p:ext uri="{BB962C8B-B14F-4D97-AF65-F5344CB8AC3E}">
        <p14:creationId xmlns:p14="http://schemas.microsoft.com/office/powerpoint/2010/main" val="1505696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4038600" y="949630"/>
            <a:ext cx="7288284" cy="469490"/>
          </a:xfrm>
        </p:spPr>
        <p:txBody>
          <a:bodyPr>
            <a:normAutofit fontScale="90000"/>
          </a:bodyPr>
          <a:lstStyle/>
          <a:p>
            <a:r>
              <a:rPr kumimoji="0" lang="es-419" sz="2800" b="0" i="0" u="none" strike="noStrike" kern="1200" cap="all" spc="400" normalizeH="0" baseline="0" dirty="0">
                <a:ln w="19050">
                  <a:solidFill>
                    <a:schemeClr val="accent5"/>
                  </a:solidFill>
                </a:ln>
                <a:noFill/>
                <a:effectLst/>
                <a:uLnTx/>
                <a:uFillTx/>
                <a:latin typeface="+mj-lt"/>
                <a:ea typeface="+mn-ea"/>
                <a:cs typeface="+mn-cs"/>
              </a:rPr>
              <a:t>Conceptos Básicos</a:t>
            </a:r>
            <a:r>
              <a:rPr lang="es-419" dirty="0">
                <a:ea typeface="+mn-ea"/>
                <a:cs typeface="+mn-cs"/>
              </a:rPr>
              <a:t> </a:t>
            </a:r>
            <a:r>
              <a:rPr kumimoji="0" lang="es-419" sz="2800" b="0" i="0" u="none" strike="noStrike" kern="1200" cap="all" spc="400" normalizeH="0" baseline="0" dirty="0">
                <a:ln w="19050">
                  <a:solidFill>
                    <a:schemeClr val="accent5"/>
                  </a:solidFill>
                </a:ln>
                <a:noFill/>
                <a:effectLst/>
                <a:uLnTx/>
                <a:uFillTx/>
                <a:latin typeface="+mj-lt"/>
                <a:ea typeface="+mn-ea"/>
                <a:cs typeface="+mn-cs"/>
              </a:rPr>
              <a:t>de  LA POO</a:t>
            </a:r>
            <a:endParaRPr lang="es-419"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7" y="1921400"/>
            <a:ext cx="2289974" cy="365125"/>
          </a:xfrm>
        </p:spPr>
        <p:txBody>
          <a:bodyPr/>
          <a:lstStyle/>
          <a:p>
            <a:r>
              <a:rPr lang="en-US" dirty="0"/>
              <a:t>CLASE</a:t>
            </a:r>
          </a:p>
        </p:txBody>
      </p:sp>
      <p:sp>
        <p:nvSpPr>
          <p:cNvPr id="63" name="Text Placeholder 62">
            <a:extLst>
              <a:ext uri="{FF2B5EF4-FFF2-40B4-BE49-F238E27FC236}">
                <a16:creationId xmlns:a16="http://schemas.microsoft.com/office/drawing/2014/main" id="{831B3626-E1D2-42AE-AB45-94BC5112D8FC}"/>
              </a:ext>
            </a:extLst>
          </p:cNvPr>
          <p:cNvSpPr>
            <a:spLocks noGrp="1"/>
          </p:cNvSpPr>
          <p:nvPr>
            <p:ph type="body" sz="quarter" idx="16"/>
          </p:nvPr>
        </p:nvSpPr>
        <p:spPr>
          <a:xfrm>
            <a:off x="6746476" y="1921400"/>
            <a:ext cx="2289974" cy="365125"/>
          </a:xfrm>
        </p:spPr>
        <p:txBody>
          <a:bodyPr/>
          <a:lstStyle/>
          <a:p>
            <a:r>
              <a:rPr lang="es-419" dirty="0"/>
              <a:t>Atributo</a:t>
            </a: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9417910" y="1921400"/>
            <a:ext cx="2289974" cy="365125"/>
          </a:xfrm>
        </p:spPr>
        <p:txBody>
          <a:bodyPr/>
          <a:lstStyle/>
          <a:p>
            <a:r>
              <a:rPr lang="es-419" dirty="0"/>
              <a:t>Método</a:t>
            </a:r>
            <a:r>
              <a:rPr lang="en-US" dirty="0"/>
              <a:t>(s)</a:t>
            </a:r>
          </a:p>
          <a:p>
            <a:endParaRPr lang="es-419" dirty="0"/>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8" y="2245710"/>
            <a:ext cx="2289974" cy="1739538"/>
          </a:xfrm>
        </p:spPr>
        <p:txBody>
          <a:bodyPr/>
          <a:lstStyle/>
          <a:p>
            <a:r>
              <a:rPr lang="es-419" dirty="0"/>
              <a:t>Es una plantilla que define de manera genérica cómo van a ser los objetos de determinado tipo.</a:t>
            </a:r>
            <a:endParaRPr lang="en-US" dirty="0"/>
          </a:p>
        </p:txBody>
      </p:sp>
      <p:sp>
        <p:nvSpPr>
          <p:cNvPr id="42" name="Text Placeholder 41">
            <a:extLst>
              <a:ext uri="{FF2B5EF4-FFF2-40B4-BE49-F238E27FC236}">
                <a16:creationId xmlns:a16="http://schemas.microsoft.com/office/drawing/2014/main" id="{A68FF55C-6F05-48FC-9323-AB8D48077BE6}"/>
              </a:ext>
            </a:extLst>
          </p:cNvPr>
          <p:cNvSpPr>
            <a:spLocks noGrp="1"/>
          </p:cNvSpPr>
          <p:nvPr>
            <p:ph type="body" sz="quarter" idx="17"/>
          </p:nvPr>
        </p:nvSpPr>
        <p:spPr>
          <a:xfrm>
            <a:off x="6746476" y="2217153"/>
            <a:ext cx="2289974" cy="1739538"/>
          </a:xfrm>
        </p:spPr>
        <p:txBody>
          <a:bodyPr>
            <a:normAutofit/>
          </a:bodyPr>
          <a:lstStyle/>
          <a:p>
            <a:r>
              <a:rPr lang="es-419" dirty="0"/>
              <a:t>En la programación orientada a objetos, los atributos son una propiedad o característica que se puede asignar a un objeto (elemento). </a:t>
            </a:r>
            <a:endParaRPr lang="en-US" dirty="0"/>
          </a:p>
        </p:txBody>
      </p:sp>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9417910" y="2245710"/>
            <a:ext cx="2289974" cy="1739538"/>
          </a:xfrm>
        </p:spPr>
        <p:txBody>
          <a:bodyPr vert="horz" lIns="91440" tIns="45720" rIns="91440" bIns="45720" rtlCol="0" anchor="t">
            <a:normAutofit/>
          </a:bodyPr>
          <a:lstStyle/>
          <a:p>
            <a:r>
              <a:rPr lang="es-419" dirty="0"/>
              <a:t>Son aquellas funciones que permite efectuar el objeto y que nos rinden algún tipo de servicio durante el transcurso del programa.</a:t>
            </a:r>
            <a:endParaRPr lang="en-US" dirty="0"/>
          </a:p>
        </p:txBody>
      </p:sp>
      <p:sp>
        <p:nvSpPr>
          <p:cNvPr id="66" name="Text Placeholder 65">
            <a:extLst>
              <a:ext uri="{FF2B5EF4-FFF2-40B4-BE49-F238E27FC236}">
                <a16:creationId xmlns:a16="http://schemas.microsoft.com/office/drawing/2014/main" id="{AFE31293-F021-441C-AC98-EE94A46A408D}"/>
              </a:ext>
            </a:extLst>
          </p:cNvPr>
          <p:cNvSpPr>
            <a:spLocks noGrp="1"/>
          </p:cNvSpPr>
          <p:nvPr>
            <p:ph type="body" sz="quarter" idx="24"/>
          </p:nvPr>
        </p:nvSpPr>
        <p:spPr>
          <a:xfrm>
            <a:off x="4065518" y="4118846"/>
            <a:ext cx="2289972" cy="365125"/>
          </a:xfrm>
        </p:spPr>
        <p:txBody>
          <a:bodyPr/>
          <a:lstStyle/>
          <a:p>
            <a:r>
              <a:rPr lang="es-419" dirty="0"/>
              <a:t>Objeto</a:t>
            </a:r>
          </a:p>
        </p:txBody>
      </p:sp>
      <p:sp>
        <p:nvSpPr>
          <p:cNvPr id="65" name="Text Placeholder 64">
            <a:extLst>
              <a:ext uri="{FF2B5EF4-FFF2-40B4-BE49-F238E27FC236}">
                <a16:creationId xmlns:a16="http://schemas.microsoft.com/office/drawing/2014/main" id="{270A850F-E957-43F7-B7FA-3CD874079131}"/>
              </a:ext>
            </a:extLst>
          </p:cNvPr>
          <p:cNvSpPr>
            <a:spLocks noGrp="1"/>
          </p:cNvSpPr>
          <p:nvPr>
            <p:ph type="body" sz="quarter" idx="23"/>
          </p:nvPr>
        </p:nvSpPr>
        <p:spPr>
          <a:xfrm>
            <a:off x="6746476" y="4118846"/>
            <a:ext cx="2289974" cy="365125"/>
          </a:xfrm>
        </p:spPr>
        <p:txBody>
          <a:bodyPr/>
          <a:lstStyle/>
          <a:p>
            <a:r>
              <a:rPr lang="es-MX" dirty="0"/>
              <a:t>INSTANCIA</a:t>
            </a:r>
            <a:endParaRPr lang="en-US" dirty="0"/>
          </a:p>
        </p:txBody>
      </p:sp>
      <p:sp>
        <p:nvSpPr>
          <p:cNvPr id="45" name="Text Placeholder 44">
            <a:extLst>
              <a:ext uri="{FF2B5EF4-FFF2-40B4-BE49-F238E27FC236}">
                <a16:creationId xmlns:a16="http://schemas.microsoft.com/office/drawing/2014/main" id="{CC3342B2-173B-4413-BAB0-AF14408EA5FA}"/>
              </a:ext>
            </a:extLst>
          </p:cNvPr>
          <p:cNvSpPr>
            <a:spLocks noGrp="1"/>
          </p:cNvSpPr>
          <p:nvPr>
            <p:ph type="body" sz="quarter" idx="20"/>
          </p:nvPr>
        </p:nvSpPr>
        <p:spPr>
          <a:xfrm>
            <a:off x="4065519" y="4451209"/>
            <a:ext cx="2289972" cy="1457161"/>
          </a:xfrm>
        </p:spPr>
        <p:txBody>
          <a:bodyPr/>
          <a:lstStyle/>
          <a:p>
            <a:r>
              <a:rPr lang="es-419" dirty="0"/>
              <a:t> Un objeto es el resultado de la instanciación de una clase. </a:t>
            </a:r>
            <a:endParaRPr lang="en-US" dirty="0"/>
          </a:p>
        </p:txBody>
      </p:sp>
      <p:sp>
        <p:nvSpPr>
          <p:cNvPr id="44" name="Text Placeholder 43">
            <a:extLst>
              <a:ext uri="{FF2B5EF4-FFF2-40B4-BE49-F238E27FC236}">
                <a16:creationId xmlns:a16="http://schemas.microsoft.com/office/drawing/2014/main" id="{12753D88-B840-4BCA-80FC-E51B691A8578}"/>
              </a:ext>
            </a:extLst>
          </p:cNvPr>
          <p:cNvSpPr>
            <a:spLocks noGrp="1"/>
          </p:cNvSpPr>
          <p:nvPr>
            <p:ph type="body" sz="quarter" idx="19"/>
          </p:nvPr>
        </p:nvSpPr>
        <p:spPr>
          <a:xfrm>
            <a:off x="6746476" y="4443157"/>
            <a:ext cx="2289974" cy="1463249"/>
          </a:xfrm>
        </p:spPr>
        <p:txBody>
          <a:bodyPr>
            <a:normAutofit fontScale="92500"/>
          </a:bodyPr>
          <a:lstStyle/>
          <a:p>
            <a:r>
              <a:rPr lang="es-419" dirty="0"/>
              <a:t>Es todo objeto que derive de algún otro. De esta forma, todos los objetos son instancias de algún otro, menos la clase </a:t>
            </a:r>
            <a:r>
              <a:rPr lang="es-419" dirty="0" err="1"/>
              <a:t>Object</a:t>
            </a:r>
            <a:r>
              <a:rPr lang="es-419" dirty="0"/>
              <a:t> que es la madre de todas.</a:t>
            </a:r>
            <a:endParaRPr lang="en-US" dirty="0"/>
          </a:p>
        </p:txBody>
      </p:sp>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a:lstStyle/>
          <a:p>
            <a:r>
              <a:rPr lang="en-US" dirty="0"/>
              <a:t>02/06/2023</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dirty="0"/>
              <a:t>INTRODUCCION A LA POO</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4038600" y="949630"/>
            <a:ext cx="7288284" cy="469490"/>
          </a:xfrm>
        </p:spPr>
        <p:txBody>
          <a:bodyPr>
            <a:normAutofit fontScale="90000"/>
          </a:bodyPr>
          <a:lstStyle/>
          <a:p>
            <a:r>
              <a:rPr kumimoji="0" lang="es-419" sz="2800" b="0" i="0" u="none" strike="noStrike" kern="1200" cap="all" spc="400" normalizeH="0" baseline="0" dirty="0">
                <a:ln w="19050">
                  <a:solidFill>
                    <a:schemeClr val="accent5"/>
                  </a:solidFill>
                </a:ln>
                <a:noFill/>
                <a:effectLst/>
                <a:uLnTx/>
                <a:uFillTx/>
                <a:latin typeface="+mj-lt"/>
                <a:ea typeface="+mn-ea"/>
                <a:cs typeface="+mn-cs"/>
              </a:rPr>
              <a:t>Conceptos Básicos</a:t>
            </a:r>
            <a:r>
              <a:rPr lang="es-419" dirty="0">
                <a:ea typeface="+mn-ea"/>
                <a:cs typeface="+mn-cs"/>
              </a:rPr>
              <a:t> </a:t>
            </a:r>
            <a:r>
              <a:rPr kumimoji="0" lang="es-419" sz="2800" b="0" i="0" u="none" strike="noStrike" kern="1200" cap="all" spc="400" normalizeH="0" baseline="0" dirty="0">
                <a:ln w="19050">
                  <a:solidFill>
                    <a:schemeClr val="accent5"/>
                  </a:solidFill>
                </a:ln>
                <a:noFill/>
                <a:effectLst/>
                <a:uLnTx/>
                <a:uFillTx/>
                <a:latin typeface="+mj-lt"/>
                <a:ea typeface="+mn-ea"/>
                <a:cs typeface="+mn-cs"/>
              </a:rPr>
              <a:t>de  LA POO</a:t>
            </a:r>
            <a:endParaRPr lang="es-419"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7" y="1921400"/>
            <a:ext cx="2289974" cy="365125"/>
          </a:xfrm>
        </p:spPr>
        <p:txBody>
          <a:bodyPr/>
          <a:lstStyle/>
          <a:p>
            <a:r>
              <a:rPr lang="en-US" dirty="0"/>
              <a:t>CLASE</a:t>
            </a:r>
          </a:p>
        </p:txBody>
      </p:sp>
      <p:sp>
        <p:nvSpPr>
          <p:cNvPr id="63" name="Text Placeholder 62">
            <a:extLst>
              <a:ext uri="{FF2B5EF4-FFF2-40B4-BE49-F238E27FC236}">
                <a16:creationId xmlns:a16="http://schemas.microsoft.com/office/drawing/2014/main" id="{831B3626-E1D2-42AE-AB45-94BC5112D8FC}"/>
              </a:ext>
            </a:extLst>
          </p:cNvPr>
          <p:cNvSpPr>
            <a:spLocks noGrp="1"/>
          </p:cNvSpPr>
          <p:nvPr>
            <p:ph type="body" sz="quarter" idx="16"/>
          </p:nvPr>
        </p:nvSpPr>
        <p:spPr>
          <a:xfrm>
            <a:off x="6746476" y="1921400"/>
            <a:ext cx="2289974" cy="365125"/>
          </a:xfrm>
        </p:spPr>
        <p:txBody>
          <a:bodyPr/>
          <a:lstStyle/>
          <a:p>
            <a:r>
              <a:rPr lang="es-419" dirty="0"/>
              <a:t>Atributo</a:t>
            </a: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9417910" y="1921400"/>
            <a:ext cx="2289974" cy="365125"/>
          </a:xfrm>
        </p:spPr>
        <p:txBody>
          <a:bodyPr/>
          <a:lstStyle/>
          <a:p>
            <a:r>
              <a:rPr lang="es-419" dirty="0"/>
              <a:t>Método</a:t>
            </a:r>
            <a:r>
              <a:rPr lang="en-US" dirty="0"/>
              <a:t>(s)</a:t>
            </a:r>
          </a:p>
          <a:p>
            <a:endParaRPr lang="es-419" dirty="0"/>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8" y="2245710"/>
            <a:ext cx="2289974" cy="1739538"/>
          </a:xfrm>
        </p:spPr>
        <p:txBody>
          <a:bodyPr/>
          <a:lstStyle/>
          <a:p>
            <a:r>
              <a:rPr lang="es-419" dirty="0"/>
              <a:t>Es una plantilla que define de manera genérica cómo van a ser los objetos de determinado tipo.</a:t>
            </a:r>
            <a:endParaRPr lang="en-US" dirty="0"/>
          </a:p>
        </p:txBody>
      </p:sp>
      <p:sp>
        <p:nvSpPr>
          <p:cNvPr id="42" name="Text Placeholder 41">
            <a:extLst>
              <a:ext uri="{FF2B5EF4-FFF2-40B4-BE49-F238E27FC236}">
                <a16:creationId xmlns:a16="http://schemas.microsoft.com/office/drawing/2014/main" id="{A68FF55C-6F05-48FC-9323-AB8D48077BE6}"/>
              </a:ext>
            </a:extLst>
          </p:cNvPr>
          <p:cNvSpPr>
            <a:spLocks noGrp="1"/>
          </p:cNvSpPr>
          <p:nvPr>
            <p:ph type="body" sz="quarter" idx="17"/>
          </p:nvPr>
        </p:nvSpPr>
        <p:spPr>
          <a:xfrm>
            <a:off x="6746476" y="2217153"/>
            <a:ext cx="2289974" cy="1739538"/>
          </a:xfrm>
        </p:spPr>
        <p:txBody>
          <a:bodyPr>
            <a:normAutofit/>
          </a:bodyPr>
          <a:lstStyle/>
          <a:p>
            <a:r>
              <a:rPr lang="en-US" dirty="0"/>
              <a:t>10% increase of task management tools proves that there's consumer interest for more simple management tools and technology</a:t>
            </a:r>
          </a:p>
        </p:txBody>
      </p:sp>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9417910" y="2245710"/>
            <a:ext cx="2289974" cy="1739538"/>
          </a:xfrm>
        </p:spPr>
        <p:txBody>
          <a:bodyPr vert="horz" lIns="91440" tIns="45720" rIns="91440" bIns="45720" rtlCol="0" anchor="t">
            <a:normAutofit/>
          </a:bodyPr>
          <a:lstStyle/>
          <a:p>
            <a:r>
              <a:rPr lang="en-US" dirty="0"/>
              <a:t>Purchases of task management software was up by $2 million in 2019 </a:t>
            </a:r>
          </a:p>
        </p:txBody>
      </p:sp>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a:lstStyle/>
          <a:p>
            <a:r>
              <a:rPr lang="en-US" dirty="0"/>
              <a:t>02/06/2023</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dirty="0"/>
              <a:t>INTRODUCCION A LA POO</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pic>
        <p:nvPicPr>
          <p:cNvPr id="2050" name="Picture 2" descr="Conceptos Básicos de POO(Programación orientada objetos) – RINCÓN DEL ZORRO">
            <a:extLst>
              <a:ext uri="{FF2B5EF4-FFF2-40B4-BE49-F238E27FC236}">
                <a16:creationId xmlns:a16="http://schemas.microsoft.com/office/drawing/2014/main" id="{4C7D9AAB-B5A6-A800-907F-58FDEDE8C4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4996" y="3917645"/>
            <a:ext cx="6697941" cy="2201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88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2956810" cy="1129164"/>
          </a:xfrm>
        </p:spPr>
        <p:txBody>
          <a:bodyPr/>
          <a:lstStyle/>
          <a:p>
            <a:r>
              <a:rPr lang="en-US" noProof="0" dirty="0"/>
              <a:t>PRACTICA 1</a:t>
            </a:r>
            <a:endParaRPr lang="en-US" dirty="0"/>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5167308" y="1335193"/>
            <a:ext cx="2859091" cy="365125"/>
          </a:xfrm>
        </p:spPr>
        <p:txBody>
          <a:bodyPr/>
          <a:lstStyle/>
          <a:p>
            <a:r>
              <a:rPr lang="en-US" dirty="0"/>
              <a:t>CREAR UNA CLASE</a:t>
            </a: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8506711" y="1335193"/>
            <a:ext cx="2859090" cy="365125"/>
          </a:xfrm>
        </p:spPr>
        <p:txBody>
          <a:bodyPr>
            <a:normAutofit fontScale="92500"/>
          </a:bodyPr>
          <a:lstStyle/>
          <a:p>
            <a:r>
              <a:rPr lang="en-US" dirty="0"/>
              <a:t>AGREGAR ATRIBUTOS</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5167309" y="1639822"/>
            <a:ext cx="2859091" cy="1517776"/>
          </a:xfrm>
        </p:spPr>
        <p:txBody>
          <a:bodyPr>
            <a:normAutofit lnSpcReduction="10000"/>
          </a:bodyPr>
          <a:lstStyle/>
          <a:p>
            <a:r>
              <a:rPr lang="es-419" dirty="0"/>
              <a:t>Puedes</a:t>
            </a:r>
            <a:r>
              <a:rPr lang="en-US" dirty="0"/>
              <a:t> usar </a:t>
            </a:r>
            <a:r>
              <a:rPr lang="es-419" dirty="0"/>
              <a:t>cualquier objeto que tu quieras.</a:t>
            </a:r>
            <a:br>
              <a:rPr lang="es-419" dirty="0"/>
            </a:br>
            <a:br>
              <a:rPr lang="es-419" dirty="0"/>
            </a:br>
            <a:r>
              <a:rPr lang="es-419" dirty="0"/>
              <a:t>Consejo procura que sea algo sencillo como por ejemplo:</a:t>
            </a:r>
          </a:p>
          <a:p>
            <a:r>
              <a:rPr lang="es-419" dirty="0"/>
              <a:t>Carro, pelota, persona…</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8506711" y="1639822"/>
            <a:ext cx="2859090" cy="1475319"/>
          </a:xfrm>
        </p:spPr>
        <p:txBody>
          <a:bodyPr/>
          <a:lstStyle/>
          <a:p>
            <a:r>
              <a:rPr lang="es-419" dirty="0"/>
              <a:t>Define algunos atributos que definan a ese objeto…</a:t>
            </a:r>
          </a:p>
          <a:p>
            <a:endParaRPr lang="es-419" dirty="0"/>
          </a:p>
          <a:p>
            <a:r>
              <a:rPr lang="es-419" dirty="0"/>
              <a:t>Ejemplos: Color, forma, marca…</a:t>
            </a:r>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5167309" y="3532639"/>
            <a:ext cx="2859089" cy="365125"/>
          </a:xfrm>
        </p:spPr>
        <p:txBody>
          <a:bodyPr/>
          <a:lstStyle/>
          <a:p>
            <a:r>
              <a:rPr lang="en-US" dirty="0"/>
              <a:t>AGREGAR METODOS</a:t>
            </a:r>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a:xfrm>
            <a:off x="8506711" y="3532639"/>
            <a:ext cx="2859090" cy="365125"/>
          </a:xfrm>
        </p:spPr>
        <p:txBody>
          <a:bodyPr/>
          <a:lstStyle/>
          <a:p>
            <a:r>
              <a:rPr lang="en-US" dirty="0"/>
              <a:t>MUESTRA TU CLASE</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5167310" y="3845321"/>
            <a:ext cx="2859089" cy="1526930"/>
          </a:xfrm>
        </p:spPr>
        <p:txBody>
          <a:bodyPr/>
          <a:lstStyle/>
          <a:p>
            <a:r>
              <a:rPr lang="es-419" dirty="0"/>
              <a:t>Define algunas acciones que definan a ese objeto…</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8506711" y="3837269"/>
            <a:ext cx="2859090" cy="1533310"/>
          </a:xfrm>
        </p:spPr>
        <p:txBody>
          <a:bodyPr>
            <a:normAutofit/>
          </a:bodyPr>
          <a:lstStyle/>
          <a:p>
            <a:r>
              <a:rPr lang="es-419" dirty="0"/>
              <a:t>Revisaremos tu clase para que la expliques y resolveremos dudas.</a:t>
            </a:r>
          </a:p>
        </p:txBody>
      </p:sp>
      <p:sp>
        <p:nvSpPr>
          <p:cNvPr id="3" name="Date Placeholder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a:lstStyle/>
          <a:p>
            <a:r>
              <a:rPr lang="en-US" dirty="0"/>
              <a:t>02/06/2023</a:t>
            </a:r>
          </a:p>
        </p:txBody>
      </p:sp>
      <p:sp>
        <p:nvSpPr>
          <p:cNvPr id="4" name="Footer Placeholder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a:lstStyle/>
          <a:p>
            <a:r>
              <a:rPr lang="en-US" dirty="0"/>
              <a:t>INTRODUCCION A LA POO</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Tree>
    <p:extLst>
      <p:ext uri="{BB962C8B-B14F-4D97-AF65-F5344CB8AC3E}">
        <p14:creationId xmlns:p14="http://schemas.microsoft.com/office/powerpoint/2010/main" val="414789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p:txBody>
          <a:bodyPr>
            <a:normAutofit fontScale="90000"/>
          </a:bodyPr>
          <a:lstStyle/>
          <a:p>
            <a:r>
              <a:rPr lang="es-419" dirty="0"/>
              <a:t>CLASE 1: INTRODUCCION A LA PROGRAMACION</a:t>
            </a:r>
          </a:p>
        </p:txBody>
      </p:sp>
      <p:pic>
        <p:nvPicPr>
          <p:cNvPr id="74" name="Picture Placeholder 73" descr="Box outline">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10614" y="2847098"/>
            <a:ext cx="603504" cy="603504"/>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620484" y="3639417"/>
            <a:ext cx="2383764" cy="365125"/>
          </a:xfrm>
        </p:spPr>
        <p:txBody>
          <a:bodyPr>
            <a:normAutofit/>
          </a:bodyPr>
          <a:lstStyle/>
          <a:p>
            <a:r>
              <a:rPr lang="en-US" dirty="0"/>
              <a:t>IDE</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620484" y="3965866"/>
            <a:ext cx="2383764" cy="1126085"/>
          </a:xfrm>
        </p:spPr>
        <p:txBody>
          <a:bodyPr>
            <a:noAutofit/>
          </a:bodyPr>
          <a:lstStyle/>
          <a:p>
            <a:r>
              <a:rPr lang="es-419" dirty="0"/>
              <a:t>Un entorno de desarrollo integrado (IDE) es un sistema de software para el diseño de aplicaciones que combina herramientas del desarrollador comunes en una sola interfaz gráfica de usuario (GUI).</a:t>
            </a:r>
            <a:endParaRPr lang="en-US" dirty="0"/>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4369110" y="2847098"/>
            <a:ext cx="603504" cy="603504"/>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3419503" y="3639417"/>
            <a:ext cx="2502719" cy="365125"/>
          </a:xfrm>
        </p:spPr>
        <p:txBody>
          <a:bodyPr>
            <a:normAutofit/>
          </a:bodyPr>
          <a:lstStyle/>
          <a:p>
            <a:r>
              <a:rPr lang="es-419" dirty="0"/>
              <a:t>Librería</a:t>
            </a:r>
            <a:r>
              <a:rPr lang="en-US" dirty="0"/>
              <a:t> (SDK)</a:t>
            </a:r>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3478982" y="3969554"/>
            <a:ext cx="2383764" cy="1126085"/>
          </a:xfrm>
        </p:spPr>
        <p:txBody>
          <a:bodyPr>
            <a:noAutofit/>
          </a:bodyPr>
          <a:lstStyle/>
          <a:p>
            <a:r>
              <a:rPr lang="es-419" sz="1200" dirty="0"/>
              <a:t>Las librerías de programación son conjuntos de archivos de código que se utilizan para desarrollar software. Su objetivo es facilitar la programación, al proporcionar funcionalidades comunes, que ya han sido resueltas previamente por otros programadores.</a:t>
            </a:r>
            <a:endParaRPr lang="en-US" sz="1200" dirty="0"/>
          </a:p>
        </p:txBody>
      </p:sp>
      <p:pic>
        <p:nvPicPr>
          <p:cNvPr id="76" name="Picture Placeholder 75" descr="Clipboard Partially Crossed outline">
            <a:extLst>
              <a:ext uri="{FF2B5EF4-FFF2-40B4-BE49-F238E27FC236}">
                <a16:creationId xmlns:a16="http://schemas.microsoft.com/office/drawing/2014/main" id="{0FA7962C-3AAE-40F0-8FDE-2ADF2BAC0318}"/>
              </a:ext>
            </a:extLst>
          </p:cNvPr>
          <p:cNvPicPr>
            <a:picLocks noGrp="1" noChangeAspect="1"/>
          </p:cNvPicPr>
          <p:nvPr>
            <p:ph type="pic" sz="quarter" idx="34"/>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7227608" y="2847098"/>
            <a:ext cx="603504" cy="603504"/>
          </a:xfrm>
        </p:spPr>
      </p:pic>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6337478" y="3639417"/>
            <a:ext cx="2383765" cy="365125"/>
          </a:xfrm>
        </p:spPr>
        <p:txBody>
          <a:bodyPr>
            <a:normAutofit fontScale="77500" lnSpcReduction="20000"/>
          </a:bodyPr>
          <a:lstStyle/>
          <a:p>
            <a:r>
              <a:rPr lang="es-419" dirty="0"/>
              <a:t>Ambiente</a:t>
            </a:r>
            <a:r>
              <a:rPr lang="en-US" dirty="0"/>
              <a:t> de Desarrollo</a:t>
            </a:r>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6337478" y="3953422"/>
            <a:ext cx="2383765" cy="1126085"/>
          </a:xfrm>
        </p:spPr>
        <p:txBody>
          <a:bodyPr>
            <a:noAutofit/>
          </a:bodyPr>
          <a:lstStyle/>
          <a:p>
            <a:r>
              <a:rPr lang="es-419" sz="1200" dirty="0"/>
              <a:t>El ambiente de desarrollo se usa para integrar el código de los diferentes componentes del equipo de programación, así como los elementos que forman el sistema de información o aplicación, como son: lenguajes, librerías, </a:t>
            </a:r>
            <a:r>
              <a:rPr lang="es-419" sz="1200" dirty="0" err="1"/>
              <a:t>frameworks</a:t>
            </a:r>
            <a:r>
              <a:rPr lang="es-419" sz="1200" dirty="0"/>
              <a:t>, base de datos, entre otros.</a:t>
            </a:r>
            <a:endParaRPr lang="en-US" sz="1200" dirty="0"/>
          </a:p>
        </p:txBody>
      </p:sp>
      <p:pic>
        <p:nvPicPr>
          <p:cNvPr id="77" name="Picture Placeholder 76" descr="Questions outline">
            <a:extLst>
              <a:ext uri="{FF2B5EF4-FFF2-40B4-BE49-F238E27FC236}">
                <a16:creationId xmlns:a16="http://schemas.microsoft.com/office/drawing/2014/main" id="{D1E6E4D0-906D-4B29-A5A3-EDBA9E13B7A7}"/>
              </a:ext>
            </a:extLst>
          </p:cNvPr>
          <p:cNvPicPr>
            <a:picLocks noGrp="1" noChangeAspect="1"/>
          </p:cNvPicPr>
          <p:nvPr>
            <p:ph type="pic" sz="quarter" idx="35"/>
          </p:nvPr>
        </p:nvPicPr>
        <p:blipFill rotWithShape="1">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10078575" y="2847098"/>
            <a:ext cx="603504" cy="603504"/>
          </a:xfrm>
        </p:spPr>
      </p:pic>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a:xfrm>
            <a:off x="9188445" y="3639417"/>
            <a:ext cx="2383765" cy="365125"/>
          </a:xfrm>
        </p:spPr>
        <p:txBody>
          <a:bodyPr>
            <a:normAutofit/>
          </a:bodyPr>
          <a:lstStyle/>
          <a:p>
            <a:r>
              <a:rPr lang="es-419" dirty="0"/>
              <a:t>Sintaxis</a:t>
            </a:r>
          </a:p>
        </p:txBody>
      </p:sp>
      <p:sp>
        <p:nvSpPr>
          <p:cNvPr id="20" name="Text Placeholder 19">
            <a:extLst>
              <a:ext uri="{FF2B5EF4-FFF2-40B4-BE49-F238E27FC236}">
                <a16:creationId xmlns:a16="http://schemas.microsoft.com/office/drawing/2014/main" id="{5F481192-C246-4A6A-8D3F-9EBF56786C13}"/>
              </a:ext>
            </a:extLst>
          </p:cNvPr>
          <p:cNvSpPr>
            <a:spLocks noGrp="1"/>
          </p:cNvSpPr>
          <p:nvPr>
            <p:ph type="body" sz="quarter" idx="19"/>
          </p:nvPr>
        </p:nvSpPr>
        <p:spPr>
          <a:xfrm>
            <a:off x="9188445" y="3953422"/>
            <a:ext cx="2383765" cy="1126085"/>
          </a:xfrm>
        </p:spPr>
        <p:txBody>
          <a:bodyPr>
            <a:noAutofit/>
          </a:bodyPr>
          <a:lstStyle/>
          <a:p>
            <a:r>
              <a:rPr lang="es-419" dirty="0"/>
              <a:t>En informática, la sintaxis de un lenguaje informático es el conjunto de reglas que define las combinaciones de símbolos que se consideran declaraciones o expresiones correctamente estructuradas en ese lenguaje.</a:t>
            </a:r>
            <a:endParaRPr lang="en-US" dirty="0"/>
          </a:p>
        </p:txBody>
      </p:sp>
      <p:sp>
        <p:nvSpPr>
          <p:cNvPr id="2" name="Date Placeholder 1">
            <a:extLst>
              <a:ext uri="{FF2B5EF4-FFF2-40B4-BE49-F238E27FC236}">
                <a16:creationId xmlns:a16="http://schemas.microsoft.com/office/drawing/2014/main" id="{221E6D9A-B739-49DF-93EF-2B5504DA2324}"/>
              </a:ext>
            </a:extLst>
          </p:cNvPr>
          <p:cNvSpPr>
            <a:spLocks noGrp="1"/>
          </p:cNvSpPr>
          <p:nvPr>
            <p:ph type="dt" sz="half" idx="10"/>
          </p:nvPr>
        </p:nvSpPr>
        <p:spPr>
          <a:xfrm>
            <a:off x="838200" y="6356350"/>
            <a:ext cx="2743200" cy="365125"/>
          </a:xfrm>
        </p:spPr>
        <p:txBody>
          <a:bodyPr/>
          <a:lstStyle/>
          <a:p>
            <a:r>
              <a:rPr lang="en-US" dirty="0"/>
              <a:t>02/06/2023</a:t>
            </a:r>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dirty="0"/>
              <a:t>INTRODUCCION A LA POO</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Tree>
    <p:extLst>
      <p:ext uri="{BB962C8B-B14F-4D97-AF65-F5344CB8AC3E}">
        <p14:creationId xmlns:p14="http://schemas.microsoft.com/office/powerpoint/2010/main" val="2378828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woman with VR goggles on her face&#1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22570" y="729926"/>
            <a:ext cx="6456836" cy="5388772"/>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6167535" y="1881922"/>
            <a:ext cx="6049369" cy="3084630"/>
          </a:xfrm>
        </p:spPr>
        <p:txBody>
          <a:bodyPr/>
          <a:lstStyle/>
          <a:p>
            <a:r>
              <a:rPr lang="en-US" dirty="0"/>
              <a:t>MI PRIMER PROGRAMA</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7079405" y="3201410"/>
            <a:ext cx="4614604" cy="1291638"/>
          </a:xfrm>
        </p:spPr>
        <p:txBody>
          <a:bodyPr/>
          <a:lstStyle/>
          <a:p>
            <a:r>
              <a:rPr lang="es-MX" dirty="0"/>
              <a:t>En esta lección crearas tu primer programa utilizando lo ya aprendido (Clase, Objeto, atributos, métodos, Objeto e instancia).</a:t>
            </a:r>
            <a:endParaRPr lang="en-US" dirty="0"/>
          </a:p>
        </p:txBody>
      </p:sp>
      <p:sp>
        <p:nvSpPr>
          <p:cNvPr id="2" name="Date Placeholder 1">
            <a:extLst>
              <a:ext uri="{FF2B5EF4-FFF2-40B4-BE49-F238E27FC236}">
                <a16:creationId xmlns:a16="http://schemas.microsoft.com/office/drawing/2014/main" id="{B5ABC6DE-6467-4345-ACB9-6CF75ECAE45C}"/>
              </a:ext>
            </a:extLst>
          </p:cNvPr>
          <p:cNvSpPr>
            <a:spLocks noGrp="1"/>
          </p:cNvSpPr>
          <p:nvPr>
            <p:ph type="dt" sz="half" idx="10"/>
          </p:nvPr>
        </p:nvSpPr>
        <p:spPr>
          <a:xfrm>
            <a:off x="838200" y="6356350"/>
            <a:ext cx="2743200" cy="365125"/>
          </a:xfrm>
        </p:spPr>
        <p:txBody>
          <a:bodyPr/>
          <a:lstStyle/>
          <a:p>
            <a:r>
              <a:rPr lang="en-US" dirty="0"/>
              <a:t>02/06/2023</a:t>
            </a:r>
          </a:p>
        </p:txBody>
      </p:sp>
      <p:sp>
        <p:nvSpPr>
          <p:cNvPr id="3" name="Footer Placeholder 2">
            <a:extLst>
              <a:ext uri="{FF2B5EF4-FFF2-40B4-BE49-F238E27FC236}">
                <a16:creationId xmlns:a16="http://schemas.microsoft.com/office/drawing/2014/main" id="{EF0CA845-7827-4721-AEC5-78977CC38A4D}"/>
              </a:ext>
            </a:extLst>
          </p:cNvPr>
          <p:cNvSpPr>
            <a:spLocks noGrp="1"/>
          </p:cNvSpPr>
          <p:nvPr>
            <p:ph type="ftr" sz="quarter" idx="11"/>
          </p:nvPr>
        </p:nvSpPr>
        <p:spPr>
          <a:xfrm>
            <a:off x="4038600" y="6356350"/>
            <a:ext cx="4114800" cy="365125"/>
          </a:xfrm>
        </p:spPr>
        <p:txBody>
          <a:bodyPr/>
          <a:lstStyle/>
          <a:p>
            <a:r>
              <a:rPr lang="en-US" dirty="0"/>
              <a:t>INTRODUCCION A LA POO</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spTree>
    <p:extLst>
      <p:ext uri="{BB962C8B-B14F-4D97-AF65-F5344CB8AC3E}">
        <p14:creationId xmlns:p14="http://schemas.microsoft.com/office/powerpoint/2010/main" val="3474899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Robot hand and human hand almost touch with their pointer fingers">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p:spPr>
      </p:pic>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p:txBody>
          <a:bodyPr/>
          <a:lstStyle/>
          <a:p>
            <a:r>
              <a:rPr lang="en-US" dirty="0"/>
              <a:t>TIPOS DE </a:t>
            </a:r>
            <a:r>
              <a:rPr lang="en-US" dirty="0" err="1"/>
              <a:t>Datos</a:t>
            </a:r>
            <a:endParaRPr lang="en-US" dirty="0"/>
          </a:p>
        </p:txBody>
      </p:sp>
    </p:spTree>
    <p:extLst>
      <p:ext uri="{BB962C8B-B14F-4D97-AF65-F5344CB8AC3E}">
        <p14:creationId xmlns:p14="http://schemas.microsoft.com/office/powerpoint/2010/main" val="2093948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Placeholder 332" descr="A woman with VR goggles on her face&#10;">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5334461" cy="6867376"/>
          </a:xfrm>
        </p:spPr>
      </p:pic>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a:lstStyle/>
          <a:p>
            <a:r>
              <a:rPr lang="en-US" dirty="0"/>
              <a:t>8/06/20XX</a:t>
            </a:r>
          </a:p>
        </p:txBody>
      </p:sp>
      <p:sp>
        <p:nvSpPr>
          <p:cNvPr id="23" name="Text Placeholder 22">
            <a:extLst>
              <a:ext uri="{FF2B5EF4-FFF2-40B4-BE49-F238E27FC236}">
                <a16:creationId xmlns:a16="http://schemas.microsoft.com/office/drawing/2014/main" id="{B2BFF67E-8392-4EB4-955D-C2398929F2FE}"/>
              </a:ext>
            </a:extLst>
          </p:cNvPr>
          <p:cNvSpPr>
            <a:spLocks noGrp="1"/>
          </p:cNvSpPr>
          <p:nvPr>
            <p:ph type="body" sz="quarter" idx="18"/>
          </p:nvPr>
        </p:nvSpPr>
        <p:spPr>
          <a:xfrm>
            <a:off x="5502855" y="3868204"/>
            <a:ext cx="2078433" cy="948362"/>
          </a:xfrm>
        </p:spPr>
        <p:txBody>
          <a:bodyPr>
            <a:normAutofit fontScale="77500" lnSpcReduction="20000"/>
          </a:bodyPr>
          <a:lstStyle/>
          <a:p>
            <a:r>
              <a:rPr lang="en-US" dirty="0" err="1"/>
              <a:t>Tipos</a:t>
            </a:r>
            <a:r>
              <a:rPr lang="en-US" dirty="0"/>
              <a:t> de </a:t>
            </a:r>
            <a:r>
              <a:rPr lang="en-US" dirty="0" err="1"/>
              <a:t>datos</a:t>
            </a:r>
            <a:r>
              <a:rPr lang="en-US" dirty="0"/>
              <a:t> </a:t>
            </a:r>
            <a:r>
              <a:rPr lang="en-US" dirty="0" err="1"/>
              <a:t>estructurados</a:t>
            </a:r>
            <a:endParaRPr lang="en-US" dirty="0"/>
          </a:p>
        </p:txBody>
      </p:sp>
      <p:sp>
        <p:nvSpPr>
          <p:cNvPr id="171" name="Footer Placeholder 170">
            <a:extLst>
              <a:ext uri="{FF2B5EF4-FFF2-40B4-BE49-F238E27FC236}">
                <a16:creationId xmlns:a16="http://schemas.microsoft.com/office/drawing/2014/main" id="{FDE9816E-A3F9-4549-81DC-88BE9CBAA4CC}"/>
              </a:ext>
            </a:extLst>
          </p:cNvPr>
          <p:cNvSpPr>
            <a:spLocks noGrp="1"/>
          </p:cNvSpPr>
          <p:nvPr>
            <p:ph type="ftr" sz="quarter" idx="11"/>
          </p:nvPr>
        </p:nvSpPr>
        <p:spPr>
          <a:xfrm>
            <a:off x="4038600" y="6356350"/>
            <a:ext cx="4114800" cy="365125"/>
          </a:xfrm>
        </p:spPr>
        <p:txBody>
          <a:bodyPr/>
          <a:lstStyle/>
          <a:p>
            <a:r>
              <a:rPr lang="en-US" dirty="0"/>
              <a:t>INTRODUCCION A LA POO</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7817970" y="1334278"/>
            <a:ext cx="3365003" cy="2515566"/>
          </a:xfrm>
        </p:spPr>
        <p:txBody>
          <a:bodyPr>
            <a:normAutofit fontScale="77500" lnSpcReduction="20000"/>
          </a:bodyPr>
          <a:lstStyle/>
          <a:p>
            <a:r>
              <a:rPr lang="es-419" dirty="0" err="1"/>
              <a:t>boolean</a:t>
            </a:r>
            <a:r>
              <a:rPr lang="es-419" dirty="0"/>
              <a:t>: tiene la finalidad de facilitar el trabajo con valores "verdadero/falso" (booleanos), resultantes por regla general de evaluar expresiones. Los dos valores posibles de este tipo son true y false.</a:t>
            </a:r>
          </a:p>
          <a:p>
            <a:r>
              <a:rPr lang="es-419" dirty="0" err="1"/>
              <a:t>char</a:t>
            </a:r>
            <a:r>
              <a:rPr lang="es-419" dirty="0"/>
              <a:t>: se utiliza para almacenar caracteres individuales (letras, para entendernos). En realidad está considerado también un tipo numérico, si bien su representación habitual es la del carácter cuyo código almacena. Utiliza 16 bits y se usa la codificación UTF-16 de Unicode.</a:t>
            </a:r>
            <a:endParaRPr lang="en-US" dirty="0"/>
          </a:p>
        </p:txBody>
      </p:sp>
      <p:sp>
        <p:nvSpPr>
          <p:cNvPr id="22" name="Text Placeholder 21">
            <a:extLst>
              <a:ext uri="{FF2B5EF4-FFF2-40B4-BE49-F238E27FC236}">
                <a16:creationId xmlns:a16="http://schemas.microsoft.com/office/drawing/2014/main" id="{D64EE55A-A02F-4EE4-83F2-B097394D38E7}"/>
              </a:ext>
            </a:extLst>
          </p:cNvPr>
          <p:cNvSpPr>
            <a:spLocks noGrp="1"/>
          </p:cNvSpPr>
          <p:nvPr>
            <p:ph type="body" sz="quarter" idx="16"/>
          </p:nvPr>
        </p:nvSpPr>
        <p:spPr>
          <a:xfrm>
            <a:off x="5502855" y="1388445"/>
            <a:ext cx="2078433" cy="768096"/>
          </a:xfrm>
        </p:spPr>
        <p:txBody>
          <a:bodyPr>
            <a:normAutofit fontScale="85000" lnSpcReduction="20000"/>
          </a:bodyPr>
          <a:lstStyle/>
          <a:p>
            <a:r>
              <a:rPr lang="en-US" dirty="0" err="1"/>
              <a:t>Booleanos</a:t>
            </a:r>
            <a:r>
              <a:rPr lang="en-US" dirty="0"/>
              <a:t> y </a:t>
            </a:r>
            <a:r>
              <a:rPr lang="en-US" dirty="0" err="1"/>
              <a:t>caracteres</a:t>
            </a:r>
            <a:endParaRPr lang="en-US" dirty="0"/>
          </a:p>
        </p:txBody>
      </p:sp>
      <p:sp>
        <p:nvSpPr>
          <p:cNvPr id="16" name="Text Placeholder 15">
            <a:extLst>
              <a:ext uri="{FF2B5EF4-FFF2-40B4-BE49-F238E27FC236}">
                <a16:creationId xmlns:a16="http://schemas.microsoft.com/office/drawing/2014/main" id="{84AAE549-3A78-4243-8999-CEED726047F1}"/>
              </a:ext>
            </a:extLst>
          </p:cNvPr>
          <p:cNvSpPr>
            <a:spLocks noGrp="1"/>
          </p:cNvSpPr>
          <p:nvPr>
            <p:ph type="body" sz="quarter" idx="28"/>
          </p:nvPr>
        </p:nvSpPr>
        <p:spPr>
          <a:xfrm>
            <a:off x="7749682" y="3740007"/>
            <a:ext cx="3365003" cy="1170432"/>
          </a:xfrm>
        </p:spPr>
        <p:txBody>
          <a:bodyPr>
            <a:noAutofit/>
          </a:bodyPr>
          <a:lstStyle/>
          <a:p>
            <a:r>
              <a:rPr lang="es-419" dirty="0" err="1"/>
              <a:t>String</a:t>
            </a:r>
            <a:r>
              <a:rPr lang="es-419" dirty="0"/>
              <a:t>: Las cadenas de caracteres se delimitan entre comillas dobles, en lugar de simples como los caracteres individuales. En la declaración, sin embargo, no se indica explícitamente que se quiere crear un nuevo objeto de tipo </a:t>
            </a:r>
            <a:r>
              <a:rPr lang="es-419" dirty="0" err="1"/>
              <a:t>String</a:t>
            </a:r>
            <a:r>
              <a:rPr lang="es-419" dirty="0"/>
              <a:t>, esto es algo que infiere automáticamente el compilador.</a:t>
            </a:r>
            <a:endParaRPr lang="en-ZA"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6207016" y="746631"/>
            <a:ext cx="5184648" cy="466344"/>
          </a:xfrm>
        </p:spPr>
        <p:txBody>
          <a:bodyPr/>
          <a:lstStyle/>
          <a:p>
            <a:r>
              <a:rPr lang="en-US" noProof="0" dirty="0" err="1"/>
              <a:t>Tipos</a:t>
            </a:r>
            <a:r>
              <a:rPr lang="en-US" noProof="0" dirty="0"/>
              <a:t> de </a:t>
            </a:r>
            <a:r>
              <a:rPr lang="en-US" noProof="0" dirty="0" err="1"/>
              <a:t>Datos</a:t>
            </a:r>
            <a:endParaRPr lang="en-US" dirty="0"/>
          </a:p>
        </p:txBody>
      </p:sp>
    </p:spTree>
    <p:extLst>
      <p:ext uri="{BB962C8B-B14F-4D97-AF65-F5344CB8AC3E}">
        <p14:creationId xmlns:p14="http://schemas.microsoft.com/office/powerpoint/2010/main" val="1057146124"/>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286</TotalTime>
  <Words>2188</Words>
  <Application>Microsoft Office PowerPoint</Application>
  <PresentationFormat>Widescreen</PresentationFormat>
  <Paragraphs>417</Paragraphs>
  <Slides>27</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Avenir Next LT Pro</vt:lpstr>
      <vt:lpstr>Bierstadt</vt:lpstr>
      <vt:lpstr>Calibri</vt:lpstr>
      <vt:lpstr>Courier New</vt:lpstr>
      <vt:lpstr>jetbrainsmono</vt:lpstr>
      <vt:lpstr>Open Sans</vt:lpstr>
      <vt:lpstr>Posterama</vt:lpstr>
      <vt:lpstr>Posterama Bold</vt:lpstr>
      <vt:lpstr>Office Theme</vt:lpstr>
      <vt:lpstr>Intro a POO</vt:lpstr>
      <vt:lpstr>¿Que es POO?</vt:lpstr>
      <vt:lpstr>Conceptos Básicos de  LA POO</vt:lpstr>
      <vt:lpstr>Conceptos Básicos de  LA POO</vt:lpstr>
      <vt:lpstr>PRACTICA 1</vt:lpstr>
      <vt:lpstr>CLASE 1: INTRODUCCION A LA PROGRAMACION</vt:lpstr>
      <vt:lpstr>MI PRIMER PROGRAMA</vt:lpstr>
      <vt:lpstr>TIPOS DE Datos</vt:lpstr>
      <vt:lpstr>Tipos de Datos</vt:lpstr>
      <vt:lpstr>Tipos de Datos</vt:lpstr>
      <vt:lpstr>Practica 2</vt:lpstr>
      <vt:lpstr>RESUMEN DE LA LECCION</vt:lpstr>
      <vt:lpstr>Intro a POO</vt:lpstr>
      <vt:lpstr>CICLOS</vt:lpstr>
      <vt:lpstr>CICLOS</vt:lpstr>
      <vt:lpstr>PRACTICA</vt:lpstr>
      <vt:lpstr>CONDICIONALES</vt:lpstr>
      <vt:lpstr>CONDICIONALES</vt:lpstr>
      <vt:lpstr>RESUMEN DE LA LECCION</vt:lpstr>
      <vt:lpstr>Traction</vt:lpstr>
      <vt:lpstr>Two-year action plan</vt:lpstr>
      <vt:lpstr>Financials</vt:lpstr>
      <vt:lpstr>Meet the team</vt:lpstr>
      <vt:lpstr>The Full team</vt:lpstr>
      <vt:lpstr>Funding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a POO</dc:title>
  <dc:creator>Muñoz Hornedo, Cesar</dc:creator>
  <cp:lastModifiedBy>Muñoz Hornedo, Cesar</cp:lastModifiedBy>
  <cp:revision>12</cp:revision>
  <dcterms:created xsi:type="dcterms:W3CDTF">2023-06-03T02:05:14Z</dcterms:created>
  <dcterms:modified xsi:type="dcterms:W3CDTF">2023-06-10T16:19:28Z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